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4.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92" r:id="rId5"/>
    <p:sldId id="277" r:id="rId6"/>
    <p:sldId id="300" r:id="rId7"/>
    <p:sldId id="302" r:id="rId8"/>
    <p:sldId id="304" r:id="rId9"/>
    <p:sldId id="312" r:id="rId10"/>
    <p:sldId id="311" r:id="rId11"/>
    <p:sldId id="306" r:id="rId12"/>
    <p:sldId id="307" r:id="rId13"/>
    <p:sldId id="317" r:id="rId14"/>
    <p:sldId id="318" r:id="rId15"/>
    <p:sldId id="297" r:id="rId16"/>
    <p:sldId id="314" r:id="rId17"/>
    <p:sldId id="310" r:id="rId18"/>
    <p:sldId id="330" r:id="rId19"/>
    <p:sldId id="331" r:id="rId20"/>
    <p:sldId id="336" r:id="rId21"/>
    <p:sldId id="337" r:id="rId22"/>
    <p:sldId id="313" r:id="rId23"/>
    <p:sldId id="332" r:id="rId24"/>
    <p:sldId id="334" r:id="rId25"/>
    <p:sldId id="340" r:id="rId26"/>
    <p:sldId id="319" r:id="rId27"/>
    <p:sldId id="321" r:id="rId28"/>
    <p:sldId id="305" r:id="rId29"/>
    <p:sldId id="338" r:id="rId30"/>
    <p:sldId id="316" r:id="rId31"/>
    <p:sldId id="324" r:id="rId32"/>
    <p:sldId id="339" r:id="rId33"/>
    <p:sldId id="327" r:id="rId34"/>
    <p:sldId id="328" r:id="rId35"/>
    <p:sldId id="329" r:id="rId36"/>
    <p:sldId id="322" r:id="rId37"/>
    <p:sldId id="320" r:id="rId38"/>
    <p:sldId id="333" r:id="rId39"/>
    <p:sldId id="267" r:id="rId40"/>
    <p:sldId id="335" r:id="rId41"/>
    <p:sldId id="268" r:id="rId42"/>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7461" autoAdjust="0"/>
  </p:normalViewPr>
  <p:slideViewPr>
    <p:cSldViewPr snapToGrid="0">
      <p:cViewPr varScale="1">
        <p:scale>
          <a:sx n="91" d="100"/>
          <a:sy n="91" d="100"/>
        </p:scale>
        <p:origin x="2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987E1D-5733-4CA5-B9B7-8F1BC50C99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EAEF471-6FAE-4272-B9CD-9AF9BB89A1ED}">
      <dgm:prSet phldrT="[Text]"/>
      <dgm:spPr/>
      <dgm:t>
        <a:bodyPr/>
        <a:lstStyle/>
        <a:p>
          <a:r>
            <a:rPr lang="de-DE" b="1" dirty="0"/>
            <a:t>Strategische Ausrichtung</a:t>
          </a:r>
          <a:endParaRPr lang="en-US" dirty="0"/>
        </a:p>
      </dgm:t>
    </dgm:pt>
    <dgm:pt modelId="{F26ADA6D-AFE9-4656-888C-27B79E15EB77}" type="parTrans" cxnId="{C2151E3B-0D8A-4AFC-A439-BFBB10CB429F}">
      <dgm:prSet/>
      <dgm:spPr/>
      <dgm:t>
        <a:bodyPr/>
        <a:lstStyle/>
        <a:p>
          <a:endParaRPr lang="en-US"/>
        </a:p>
      </dgm:t>
    </dgm:pt>
    <dgm:pt modelId="{8E899A1F-DEA3-4F57-8AFC-6239F49C39E4}" type="sibTrans" cxnId="{C2151E3B-0D8A-4AFC-A439-BFBB10CB429F}">
      <dgm:prSet/>
      <dgm:spPr/>
      <dgm:t>
        <a:bodyPr/>
        <a:lstStyle/>
        <a:p>
          <a:endParaRPr lang="en-US"/>
        </a:p>
      </dgm:t>
    </dgm:pt>
    <dgm:pt modelId="{46D3B717-A6C4-4812-88CF-DBB02A7231C0}">
      <dgm:prSet phldrT="[Text]"/>
      <dgm:spPr/>
      <dgm:t>
        <a:bodyPr/>
        <a:lstStyle/>
        <a:p>
          <a:r>
            <a:rPr lang="de-DE" b="1" dirty="0"/>
            <a:t>Bewusstsein und Vision</a:t>
          </a:r>
          <a:endParaRPr lang="en-US" dirty="0"/>
        </a:p>
      </dgm:t>
    </dgm:pt>
    <dgm:pt modelId="{50D62BDF-712F-4492-BBA7-C13E7EBCD20B}" type="parTrans" cxnId="{BF8267D4-E072-4D31-848E-E3625D661A98}">
      <dgm:prSet/>
      <dgm:spPr/>
      <dgm:t>
        <a:bodyPr/>
        <a:lstStyle/>
        <a:p>
          <a:endParaRPr lang="en-US"/>
        </a:p>
      </dgm:t>
    </dgm:pt>
    <dgm:pt modelId="{1503C3BE-F3D6-4771-95CD-D317255A0162}" type="sibTrans" cxnId="{BF8267D4-E072-4D31-848E-E3625D661A98}">
      <dgm:prSet/>
      <dgm:spPr/>
      <dgm:t>
        <a:bodyPr/>
        <a:lstStyle/>
        <a:p>
          <a:endParaRPr lang="en-US"/>
        </a:p>
      </dgm:t>
    </dgm:pt>
    <dgm:pt modelId="{8E3C8A1F-9676-4817-B0E1-8BBE486A64C0}">
      <dgm:prSet phldrT="[Text]"/>
      <dgm:spPr/>
      <dgm:t>
        <a:bodyPr/>
        <a:lstStyle/>
        <a:p>
          <a:r>
            <a:rPr lang="de-DE" b="1" dirty="0"/>
            <a:t>Strategische Ziele</a:t>
          </a:r>
          <a:endParaRPr lang="en-US" dirty="0"/>
        </a:p>
      </dgm:t>
    </dgm:pt>
    <dgm:pt modelId="{4FC2EEC1-8C90-46CB-89DD-C345D810D14B}" type="parTrans" cxnId="{AE189BC9-688F-4881-B19A-69E32607EED8}">
      <dgm:prSet/>
      <dgm:spPr/>
      <dgm:t>
        <a:bodyPr/>
        <a:lstStyle/>
        <a:p>
          <a:endParaRPr lang="en-US"/>
        </a:p>
      </dgm:t>
    </dgm:pt>
    <dgm:pt modelId="{9D4ED9D2-6E27-40A4-8774-B8D2DFB7F13A}" type="sibTrans" cxnId="{AE189BC9-688F-4881-B19A-69E32607EED8}">
      <dgm:prSet/>
      <dgm:spPr/>
      <dgm:t>
        <a:bodyPr/>
        <a:lstStyle/>
        <a:p>
          <a:endParaRPr lang="en-US"/>
        </a:p>
      </dgm:t>
    </dgm:pt>
    <dgm:pt modelId="{D843CDE1-B308-4ADF-B4AF-1455E271DE7C}">
      <dgm:prSet phldrT="[Text]"/>
      <dgm:spPr/>
      <dgm:t>
        <a:bodyPr/>
        <a:lstStyle/>
        <a:p>
          <a:r>
            <a:rPr lang="de-DE" b="1" dirty="0"/>
            <a:t>Leadership-Unterstützung</a:t>
          </a:r>
          <a:endParaRPr lang="en-US" dirty="0"/>
        </a:p>
      </dgm:t>
    </dgm:pt>
    <dgm:pt modelId="{234B36D8-60A6-4FF7-82BF-257A3C09E1DE}" type="parTrans" cxnId="{314F5179-31B9-499B-B743-C6CCA5DF43C9}">
      <dgm:prSet/>
      <dgm:spPr/>
      <dgm:t>
        <a:bodyPr/>
        <a:lstStyle/>
        <a:p>
          <a:endParaRPr lang="en-US"/>
        </a:p>
      </dgm:t>
    </dgm:pt>
    <dgm:pt modelId="{9B41F2A2-9292-453C-81E7-0A07588903FC}" type="sibTrans" cxnId="{314F5179-31B9-499B-B743-C6CCA5DF43C9}">
      <dgm:prSet/>
      <dgm:spPr/>
      <dgm:t>
        <a:bodyPr/>
        <a:lstStyle/>
        <a:p>
          <a:endParaRPr lang="en-US"/>
        </a:p>
      </dgm:t>
    </dgm:pt>
    <dgm:pt modelId="{DD298A5F-6815-412C-9624-08AE54DF79C4}">
      <dgm:prSet phldrT="[Text]"/>
      <dgm:spPr/>
      <dgm:t>
        <a:bodyPr/>
        <a:lstStyle/>
        <a:p>
          <a:r>
            <a:rPr lang="de-DE" b="1" dirty="0"/>
            <a:t>Dateninfrastruktur und -management</a:t>
          </a:r>
          <a:endParaRPr lang="en-US" dirty="0"/>
        </a:p>
      </dgm:t>
    </dgm:pt>
    <dgm:pt modelId="{82CB2AA0-0EDA-4796-BACB-DFD92CEAC643}" type="parTrans" cxnId="{DD746902-73F7-4525-9B3F-D6D26CD9AA4D}">
      <dgm:prSet/>
      <dgm:spPr/>
      <dgm:t>
        <a:bodyPr/>
        <a:lstStyle/>
        <a:p>
          <a:endParaRPr lang="en-US"/>
        </a:p>
      </dgm:t>
    </dgm:pt>
    <dgm:pt modelId="{B14976C1-B822-4E81-8208-4C6464040FB6}" type="sibTrans" cxnId="{DD746902-73F7-4525-9B3F-D6D26CD9AA4D}">
      <dgm:prSet/>
      <dgm:spPr/>
      <dgm:t>
        <a:bodyPr/>
        <a:lstStyle/>
        <a:p>
          <a:endParaRPr lang="en-US"/>
        </a:p>
      </dgm:t>
    </dgm:pt>
    <dgm:pt modelId="{626C9A7E-5982-47B0-8410-AA56DFC88B44}">
      <dgm:prSet phldrT="[Text]"/>
      <dgm:spPr/>
      <dgm:t>
        <a:bodyPr/>
        <a:lstStyle/>
        <a:p>
          <a:r>
            <a:rPr lang="de-DE" b="1" dirty="0"/>
            <a:t>Datenverfügbarkeit</a:t>
          </a:r>
          <a:endParaRPr lang="en-US" dirty="0"/>
        </a:p>
      </dgm:t>
    </dgm:pt>
    <dgm:pt modelId="{E78C5CF4-6D15-461B-AF30-FFD257B76A2C}" type="parTrans" cxnId="{52A935EC-D599-4844-91D2-3E0EC0D547E5}">
      <dgm:prSet/>
      <dgm:spPr/>
      <dgm:t>
        <a:bodyPr/>
        <a:lstStyle/>
        <a:p>
          <a:endParaRPr lang="en-US"/>
        </a:p>
      </dgm:t>
    </dgm:pt>
    <dgm:pt modelId="{63F48147-3480-47AD-AD43-98DFFC047B82}" type="sibTrans" cxnId="{52A935EC-D599-4844-91D2-3E0EC0D547E5}">
      <dgm:prSet/>
      <dgm:spPr/>
      <dgm:t>
        <a:bodyPr/>
        <a:lstStyle/>
        <a:p>
          <a:endParaRPr lang="en-US"/>
        </a:p>
      </dgm:t>
    </dgm:pt>
    <dgm:pt modelId="{A4E1BBA4-56D9-43DC-B735-8BBF8BF7EE13}">
      <dgm:prSet phldrT="[Text]"/>
      <dgm:spPr/>
      <dgm:t>
        <a:bodyPr/>
        <a:lstStyle/>
        <a:p>
          <a:r>
            <a:rPr lang="de-DE" b="1" dirty="0"/>
            <a:t>Datenintegration</a:t>
          </a:r>
          <a:endParaRPr lang="en-US" dirty="0"/>
        </a:p>
      </dgm:t>
    </dgm:pt>
    <dgm:pt modelId="{387403B5-72DB-4EE7-9332-8D186AB427BB}" type="parTrans" cxnId="{C6508925-4DE3-4361-89C5-23FF540054B4}">
      <dgm:prSet/>
      <dgm:spPr/>
      <dgm:t>
        <a:bodyPr/>
        <a:lstStyle/>
        <a:p>
          <a:endParaRPr lang="en-US"/>
        </a:p>
      </dgm:t>
    </dgm:pt>
    <dgm:pt modelId="{8504F443-213E-48F5-A674-9915EE467CD1}" type="sibTrans" cxnId="{C6508925-4DE3-4361-89C5-23FF540054B4}">
      <dgm:prSet/>
      <dgm:spPr/>
      <dgm:t>
        <a:bodyPr/>
        <a:lstStyle/>
        <a:p>
          <a:endParaRPr lang="en-US"/>
        </a:p>
      </dgm:t>
    </dgm:pt>
    <dgm:pt modelId="{E5794190-4887-48E3-B7D1-CAA9322606A8}">
      <dgm:prSet phldrT="[Text]"/>
      <dgm:spPr/>
      <dgm:t>
        <a:bodyPr/>
        <a:lstStyle/>
        <a:p>
          <a:r>
            <a:rPr lang="de-DE" b="1" dirty="0"/>
            <a:t>Datensicherheit und </a:t>
          </a:r>
          <a:r>
            <a:rPr lang="de-DE" b="1" dirty="0" err="1"/>
            <a:t>Governance</a:t>
          </a:r>
          <a:endParaRPr lang="en-US" dirty="0"/>
        </a:p>
      </dgm:t>
    </dgm:pt>
    <dgm:pt modelId="{D828AC81-59F5-4469-A8B3-20E7CEA2EBD4}" type="parTrans" cxnId="{E77E7150-BFD6-4062-961E-7A8D7FE80AB7}">
      <dgm:prSet/>
      <dgm:spPr/>
      <dgm:t>
        <a:bodyPr/>
        <a:lstStyle/>
        <a:p>
          <a:endParaRPr lang="en-US"/>
        </a:p>
      </dgm:t>
    </dgm:pt>
    <dgm:pt modelId="{94C10362-35E8-4B9D-B780-CE4302EE01BE}" type="sibTrans" cxnId="{E77E7150-BFD6-4062-961E-7A8D7FE80AB7}">
      <dgm:prSet/>
      <dgm:spPr/>
      <dgm:t>
        <a:bodyPr/>
        <a:lstStyle/>
        <a:p>
          <a:endParaRPr lang="en-US"/>
        </a:p>
      </dgm:t>
    </dgm:pt>
    <dgm:pt modelId="{0A409A60-203A-4DD3-86CE-B2BA44C20397}">
      <dgm:prSet phldrT="[Text]"/>
      <dgm:spPr/>
      <dgm:t>
        <a:bodyPr/>
        <a:lstStyle/>
        <a:p>
          <a:r>
            <a:rPr lang="de-DE" b="1" dirty="0"/>
            <a:t>Fähigkeiten und Talente</a:t>
          </a:r>
          <a:endParaRPr lang="en-US" dirty="0"/>
        </a:p>
      </dgm:t>
    </dgm:pt>
    <dgm:pt modelId="{449D0D03-7DC4-482E-93E4-A08B0A00815E}" type="parTrans" cxnId="{41381300-1424-4481-8A38-836CAC81376A}">
      <dgm:prSet/>
      <dgm:spPr/>
      <dgm:t>
        <a:bodyPr/>
        <a:lstStyle/>
        <a:p>
          <a:endParaRPr lang="en-US"/>
        </a:p>
      </dgm:t>
    </dgm:pt>
    <dgm:pt modelId="{F9033A9E-08F3-48AC-9765-E3A5FA2056D8}" type="sibTrans" cxnId="{41381300-1424-4481-8A38-836CAC81376A}">
      <dgm:prSet/>
      <dgm:spPr/>
      <dgm:t>
        <a:bodyPr/>
        <a:lstStyle/>
        <a:p>
          <a:endParaRPr lang="en-US"/>
        </a:p>
      </dgm:t>
    </dgm:pt>
    <dgm:pt modelId="{1F96CDEA-65CA-415A-9240-A8B7E9034B93}">
      <dgm:prSet phldrT="[Text]"/>
      <dgm:spPr/>
      <dgm:t>
        <a:bodyPr/>
        <a:lstStyle/>
        <a:p>
          <a:r>
            <a:rPr lang="de-DE" b="1" dirty="0"/>
            <a:t>Fachkompetenz</a:t>
          </a:r>
          <a:endParaRPr lang="en-US" dirty="0"/>
        </a:p>
      </dgm:t>
    </dgm:pt>
    <dgm:pt modelId="{81FC7886-5B7C-4618-997D-4DF01F6286CF}" type="parTrans" cxnId="{FBACC731-207D-49F9-A7EE-4C8AC0A29241}">
      <dgm:prSet/>
      <dgm:spPr/>
      <dgm:t>
        <a:bodyPr/>
        <a:lstStyle/>
        <a:p>
          <a:endParaRPr lang="en-US"/>
        </a:p>
      </dgm:t>
    </dgm:pt>
    <dgm:pt modelId="{B67E3704-97D8-49C0-9169-BDEF59AA23CC}" type="sibTrans" cxnId="{FBACC731-207D-49F9-A7EE-4C8AC0A29241}">
      <dgm:prSet/>
      <dgm:spPr/>
      <dgm:t>
        <a:bodyPr/>
        <a:lstStyle/>
        <a:p>
          <a:endParaRPr lang="en-US"/>
        </a:p>
      </dgm:t>
    </dgm:pt>
    <dgm:pt modelId="{D1138E5F-6CA0-48B1-B489-827B2B27D99D}">
      <dgm:prSet phldrT="[Text]"/>
      <dgm:spPr/>
      <dgm:t>
        <a:bodyPr/>
        <a:lstStyle/>
        <a:p>
          <a:r>
            <a:rPr lang="de-DE" b="1" dirty="0"/>
            <a:t>Weiterbildung und Entwicklung</a:t>
          </a:r>
          <a:endParaRPr lang="en-US" dirty="0"/>
        </a:p>
      </dgm:t>
    </dgm:pt>
    <dgm:pt modelId="{252EDC77-030E-42F5-84F6-FF62B11B12E8}" type="parTrans" cxnId="{ACE64A52-B55D-4744-8D15-4A25924130E8}">
      <dgm:prSet/>
      <dgm:spPr/>
      <dgm:t>
        <a:bodyPr/>
        <a:lstStyle/>
        <a:p>
          <a:endParaRPr lang="en-US"/>
        </a:p>
      </dgm:t>
    </dgm:pt>
    <dgm:pt modelId="{FE5181D9-FDFD-4FEE-8648-FA2763924E6C}" type="sibTrans" cxnId="{ACE64A52-B55D-4744-8D15-4A25924130E8}">
      <dgm:prSet/>
      <dgm:spPr/>
      <dgm:t>
        <a:bodyPr/>
        <a:lstStyle/>
        <a:p>
          <a:endParaRPr lang="en-US"/>
        </a:p>
      </dgm:t>
    </dgm:pt>
    <dgm:pt modelId="{96A96D81-BA71-49FE-8E4E-AEEDD8BEF249}">
      <dgm:prSet phldrT="[Text]"/>
      <dgm:spPr/>
      <dgm:t>
        <a:bodyPr/>
        <a:lstStyle/>
        <a:p>
          <a:r>
            <a:rPr lang="de-DE" b="1" dirty="0"/>
            <a:t>Interdisziplinäre Zusammenarbeit</a:t>
          </a:r>
          <a:endParaRPr lang="en-US" dirty="0"/>
        </a:p>
      </dgm:t>
    </dgm:pt>
    <dgm:pt modelId="{7FF051CF-FF1B-41CA-9BDB-CDEB26D7AC69}" type="parTrans" cxnId="{5EB376B1-63B9-4AF7-B96E-666BEF288E1E}">
      <dgm:prSet/>
      <dgm:spPr/>
      <dgm:t>
        <a:bodyPr/>
        <a:lstStyle/>
        <a:p>
          <a:endParaRPr lang="en-US"/>
        </a:p>
      </dgm:t>
    </dgm:pt>
    <dgm:pt modelId="{4A007476-F9ED-4B97-9F1F-00CC33BEF353}" type="sibTrans" cxnId="{5EB376B1-63B9-4AF7-B96E-666BEF288E1E}">
      <dgm:prSet/>
      <dgm:spPr/>
      <dgm:t>
        <a:bodyPr/>
        <a:lstStyle/>
        <a:p>
          <a:endParaRPr lang="en-US"/>
        </a:p>
      </dgm:t>
    </dgm:pt>
    <dgm:pt modelId="{59CCC302-800B-4148-BE98-41763D9F8898}">
      <dgm:prSet phldrT="[Text]"/>
      <dgm:spPr/>
      <dgm:t>
        <a:bodyPr/>
        <a:lstStyle/>
        <a:p>
          <a:r>
            <a:rPr lang="de-DE" b="1" dirty="0"/>
            <a:t>Akzeptanz von KI</a:t>
          </a:r>
          <a:endParaRPr lang="en-US" dirty="0"/>
        </a:p>
      </dgm:t>
    </dgm:pt>
    <dgm:pt modelId="{55BA64A4-6530-4A33-8324-CE55A19689D5}" type="parTrans" cxnId="{4CFFEE7C-04A1-4A90-B61C-58D5FC4C939D}">
      <dgm:prSet/>
      <dgm:spPr/>
      <dgm:t>
        <a:bodyPr/>
        <a:lstStyle/>
        <a:p>
          <a:endParaRPr lang="en-US"/>
        </a:p>
      </dgm:t>
    </dgm:pt>
    <dgm:pt modelId="{370D62D9-F4F4-48B9-8D9F-D26A072B2964}" type="sibTrans" cxnId="{4CFFEE7C-04A1-4A90-B61C-58D5FC4C939D}">
      <dgm:prSet/>
      <dgm:spPr/>
      <dgm:t>
        <a:bodyPr/>
        <a:lstStyle/>
        <a:p>
          <a:endParaRPr lang="en-US"/>
        </a:p>
      </dgm:t>
    </dgm:pt>
    <dgm:pt modelId="{63965966-570C-4A2F-96B8-0B71436C21F8}">
      <dgm:prSet phldrT="[Text]"/>
      <dgm:spPr/>
      <dgm:t>
        <a:bodyPr/>
        <a:lstStyle/>
        <a:p>
          <a:r>
            <a:rPr lang="de-DE" b="1" dirty="0"/>
            <a:t>Change Management</a:t>
          </a:r>
          <a:endParaRPr lang="en-US" dirty="0"/>
        </a:p>
      </dgm:t>
    </dgm:pt>
    <dgm:pt modelId="{15435071-E77A-4EBB-8644-D2D3AF1E793A}" type="parTrans" cxnId="{803F857E-9F6B-420E-A7B7-D6CBE26AEB96}">
      <dgm:prSet/>
      <dgm:spPr/>
      <dgm:t>
        <a:bodyPr/>
        <a:lstStyle/>
        <a:p>
          <a:endParaRPr lang="en-US"/>
        </a:p>
      </dgm:t>
    </dgm:pt>
    <dgm:pt modelId="{D6570CC0-398E-4C6E-BCFA-4A6D5E0C18C0}" type="sibTrans" cxnId="{803F857E-9F6B-420E-A7B7-D6CBE26AEB96}">
      <dgm:prSet/>
      <dgm:spPr/>
      <dgm:t>
        <a:bodyPr/>
        <a:lstStyle/>
        <a:p>
          <a:endParaRPr lang="en-US"/>
        </a:p>
      </dgm:t>
    </dgm:pt>
    <dgm:pt modelId="{810D8D74-5CB8-410E-A09F-239FEE350EAC}" type="pres">
      <dgm:prSet presAssocID="{98987E1D-5733-4CA5-B9B7-8F1BC50C993A}" presName="Name0" presStyleCnt="0">
        <dgm:presLayoutVars>
          <dgm:dir/>
          <dgm:animLvl val="lvl"/>
          <dgm:resizeHandles val="exact"/>
        </dgm:presLayoutVars>
      </dgm:prSet>
      <dgm:spPr/>
    </dgm:pt>
    <dgm:pt modelId="{AB643853-FDC2-4585-83FC-054C9FD5DE40}" type="pres">
      <dgm:prSet presAssocID="{7EAEF471-6FAE-4272-B9CD-9AF9BB89A1ED}" presName="linNode" presStyleCnt="0"/>
      <dgm:spPr/>
    </dgm:pt>
    <dgm:pt modelId="{F00EBB7B-C23C-4FA6-8E5D-FEA9844510DC}" type="pres">
      <dgm:prSet presAssocID="{7EAEF471-6FAE-4272-B9CD-9AF9BB89A1ED}" presName="parentText" presStyleLbl="node1" presStyleIdx="0" presStyleCnt="3">
        <dgm:presLayoutVars>
          <dgm:chMax val="1"/>
          <dgm:bulletEnabled val="1"/>
        </dgm:presLayoutVars>
      </dgm:prSet>
      <dgm:spPr/>
    </dgm:pt>
    <dgm:pt modelId="{6D33CD7E-BB7F-40D8-8E3E-358BDB912C03}" type="pres">
      <dgm:prSet presAssocID="{7EAEF471-6FAE-4272-B9CD-9AF9BB89A1ED}" presName="descendantText" presStyleLbl="alignAccFollowNode1" presStyleIdx="0" presStyleCnt="3">
        <dgm:presLayoutVars>
          <dgm:bulletEnabled val="1"/>
        </dgm:presLayoutVars>
      </dgm:prSet>
      <dgm:spPr/>
    </dgm:pt>
    <dgm:pt modelId="{23E3EA93-B622-4608-802D-A8A01356EA8D}" type="pres">
      <dgm:prSet presAssocID="{8E899A1F-DEA3-4F57-8AFC-6239F49C39E4}" presName="sp" presStyleCnt="0"/>
      <dgm:spPr/>
    </dgm:pt>
    <dgm:pt modelId="{FFD505F7-79D3-4765-95ED-F886CA30A5FC}" type="pres">
      <dgm:prSet presAssocID="{DD298A5F-6815-412C-9624-08AE54DF79C4}" presName="linNode" presStyleCnt="0"/>
      <dgm:spPr/>
    </dgm:pt>
    <dgm:pt modelId="{D3AF9795-09DB-4E80-995D-5A2CAB8579A8}" type="pres">
      <dgm:prSet presAssocID="{DD298A5F-6815-412C-9624-08AE54DF79C4}" presName="parentText" presStyleLbl="node1" presStyleIdx="1" presStyleCnt="3">
        <dgm:presLayoutVars>
          <dgm:chMax val="1"/>
          <dgm:bulletEnabled val="1"/>
        </dgm:presLayoutVars>
      </dgm:prSet>
      <dgm:spPr/>
    </dgm:pt>
    <dgm:pt modelId="{1289D6D9-BD00-46D5-8165-80765D1CF7C7}" type="pres">
      <dgm:prSet presAssocID="{DD298A5F-6815-412C-9624-08AE54DF79C4}" presName="descendantText" presStyleLbl="alignAccFollowNode1" presStyleIdx="1" presStyleCnt="3">
        <dgm:presLayoutVars>
          <dgm:bulletEnabled val="1"/>
        </dgm:presLayoutVars>
      </dgm:prSet>
      <dgm:spPr/>
    </dgm:pt>
    <dgm:pt modelId="{84F41A3F-A633-4439-8935-478CB733AE3D}" type="pres">
      <dgm:prSet presAssocID="{B14976C1-B822-4E81-8208-4C6464040FB6}" presName="sp" presStyleCnt="0"/>
      <dgm:spPr/>
    </dgm:pt>
    <dgm:pt modelId="{25FDEBD2-C910-4C94-A7A1-3319899C01FC}" type="pres">
      <dgm:prSet presAssocID="{0A409A60-203A-4DD3-86CE-B2BA44C20397}" presName="linNode" presStyleCnt="0"/>
      <dgm:spPr/>
    </dgm:pt>
    <dgm:pt modelId="{0E10CCAA-1DA7-4BD8-9F76-A43F1D98F0E6}" type="pres">
      <dgm:prSet presAssocID="{0A409A60-203A-4DD3-86CE-B2BA44C20397}" presName="parentText" presStyleLbl="node1" presStyleIdx="2" presStyleCnt="3">
        <dgm:presLayoutVars>
          <dgm:chMax val="1"/>
          <dgm:bulletEnabled val="1"/>
        </dgm:presLayoutVars>
      </dgm:prSet>
      <dgm:spPr/>
    </dgm:pt>
    <dgm:pt modelId="{F528DCE6-75FF-474F-B225-A6DC3C496AE2}" type="pres">
      <dgm:prSet presAssocID="{0A409A60-203A-4DD3-86CE-B2BA44C20397}" presName="descendantText" presStyleLbl="alignAccFollowNode1" presStyleIdx="2" presStyleCnt="3">
        <dgm:presLayoutVars>
          <dgm:bulletEnabled val="1"/>
        </dgm:presLayoutVars>
      </dgm:prSet>
      <dgm:spPr/>
    </dgm:pt>
  </dgm:ptLst>
  <dgm:cxnLst>
    <dgm:cxn modelId="{41381300-1424-4481-8A38-836CAC81376A}" srcId="{98987E1D-5733-4CA5-B9B7-8F1BC50C993A}" destId="{0A409A60-203A-4DD3-86CE-B2BA44C20397}" srcOrd="2" destOrd="0" parTransId="{449D0D03-7DC4-482E-93E4-A08B0A00815E}" sibTransId="{F9033A9E-08F3-48AC-9765-E3A5FA2056D8}"/>
    <dgm:cxn modelId="{DD746902-73F7-4525-9B3F-D6D26CD9AA4D}" srcId="{98987E1D-5733-4CA5-B9B7-8F1BC50C993A}" destId="{DD298A5F-6815-412C-9624-08AE54DF79C4}" srcOrd="1" destOrd="0" parTransId="{82CB2AA0-0EDA-4796-BACB-DFD92CEAC643}" sibTransId="{B14976C1-B822-4E81-8208-4C6464040FB6}"/>
    <dgm:cxn modelId="{33B74E06-B18B-4421-87DA-8C079ECA2C66}" type="presOf" srcId="{8E3C8A1F-9676-4817-B0E1-8BBE486A64C0}" destId="{6D33CD7E-BB7F-40D8-8E3E-358BDB912C03}" srcOrd="0" destOrd="1" presId="urn:microsoft.com/office/officeart/2005/8/layout/vList5"/>
    <dgm:cxn modelId="{05BDB507-BDFA-4347-9E94-6505EFF75E9F}" type="presOf" srcId="{E5794190-4887-48E3-B7D1-CAA9322606A8}" destId="{1289D6D9-BD00-46D5-8165-80765D1CF7C7}" srcOrd="0" destOrd="2" presId="urn:microsoft.com/office/officeart/2005/8/layout/vList5"/>
    <dgm:cxn modelId="{063E6E0A-162F-4F0D-A34D-CE006059FF5E}" type="presOf" srcId="{A4E1BBA4-56D9-43DC-B735-8BBF8BF7EE13}" destId="{1289D6D9-BD00-46D5-8165-80765D1CF7C7}" srcOrd="0" destOrd="1" presId="urn:microsoft.com/office/officeart/2005/8/layout/vList5"/>
    <dgm:cxn modelId="{662BF50E-BC66-48FC-9392-4DD350372DDE}" type="presOf" srcId="{46D3B717-A6C4-4812-88CF-DBB02A7231C0}" destId="{6D33CD7E-BB7F-40D8-8E3E-358BDB912C03}" srcOrd="0" destOrd="0" presId="urn:microsoft.com/office/officeart/2005/8/layout/vList5"/>
    <dgm:cxn modelId="{C6508925-4DE3-4361-89C5-23FF540054B4}" srcId="{DD298A5F-6815-412C-9624-08AE54DF79C4}" destId="{A4E1BBA4-56D9-43DC-B735-8BBF8BF7EE13}" srcOrd="1" destOrd="0" parTransId="{387403B5-72DB-4EE7-9332-8D186AB427BB}" sibTransId="{8504F443-213E-48F5-A674-9915EE467CD1}"/>
    <dgm:cxn modelId="{261D0728-378C-488A-A895-2A75EC69ACD0}" type="presOf" srcId="{7EAEF471-6FAE-4272-B9CD-9AF9BB89A1ED}" destId="{F00EBB7B-C23C-4FA6-8E5D-FEA9844510DC}" srcOrd="0" destOrd="0" presId="urn:microsoft.com/office/officeart/2005/8/layout/vList5"/>
    <dgm:cxn modelId="{FBACC731-207D-49F9-A7EE-4C8AC0A29241}" srcId="{0A409A60-203A-4DD3-86CE-B2BA44C20397}" destId="{1F96CDEA-65CA-415A-9240-A8B7E9034B93}" srcOrd="0" destOrd="0" parTransId="{81FC7886-5B7C-4618-997D-4DF01F6286CF}" sibTransId="{B67E3704-97D8-49C0-9169-BDEF59AA23CC}"/>
    <dgm:cxn modelId="{C2151E3B-0D8A-4AFC-A439-BFBB10CB429F}" srcId="{98987E1D-5733-4CA5-B9B7-8F1BC50C993A}" destId="{7EAEF471-6FAE-4272-B9CD-9AF9BB89A1ED}" srcOrd="0" destOrd="0" parTransId="{F26ADA6D-AFE9-4656-888C-27B79E15EB77}" sibTransId="{8E899A1F-DEA3-4F57-8AFC-6239F49C39E4}"/>
    <dgm:cxn modelId="{22BC044E-5371-4C22-91FF-396130DEBAA4}" type="presOf" srcId="{59CCC302-800B-4148-BE98-41763D9F8898}" destId="{6D33CD7E-BB7F-40D8-8E3E-358BDB912C03}" srcOrd="0" destOrd="3" presId="urn:microsoft.com/office/officeart/2005/8/layout/vList5"/>
    <dgm:cxn modelId="{E77E7150-BFD6-4062-961E-7A8D7FE80AB7}" srcId="{DD298A5F-6815-412C-9624-08AE54DF79C4}" destId="{E5794190-4887-48E3-B7D1-CAA9322606A8}" srcOrd="2" destOrd="0" parTransId="{D828AC81-59F5-4469-A8B3-20E7CEA2EBD4}" sibTransId="{94C10362-35E8-4B9D-B780-CE4302EE01BE}"/>
    <dgm:cxn modelId="{ACE64A52-B55D-4744-8D15-4A25924130E8}" srcId="{0A409A60-203A-4DD3-86CE-B2BA44C20397}" destId="{D1138E5F-6CA0-48B1-B489-827B2B27D99D}" srcOrd="1" destOrd="0" parTransId="{252EDC77-030E-42F5-84F6-FF62B11B12E8}" sibTransId="{FE5181D9-FDFD-4FEE-8648-FA2763924E6C}"/>
    <dgm:cxn modelId="{314F5179-31B9-499B-B743-C6CCA5DF43C9}" srcId="{7EAEF471-6FAE-4272-B9CD-9AF9BB89A1ED}" destId="{D843CDE1-B308-4ADF-B4AF-1455E271DE7C}" srcOrd="2" destOrd="0" parTransId="{234B36D8-60A6-4FF7-82BF-257A3C09E1DE}" sibTransId="{9B41F2A2-9292-453C-81E7-0A07588903FC}"/>
    <dgm:cxn modelId="{4CFFEE7C-04A1-4A90-B61C-58D5FC4C939D}" srcId="{7EAEF471-6FAE-4272-B9CD-9AF9BB89A1ED}" destId="{59CCC302-800B-4148-BE98-41763D9F8898}" srcOrd="3" destOrd="0" parTransId="{55BA64A4-6530-4A33-8324-CE55A19689D5}" sibTransId="{370D62D9-F4F4-48B9-8D9F-D26A072B2964}"/>
    <dgm:cxn modelId="{6B12B17D-48A4-496C-BCDB-8E38B47F25F3}" type="presOf" srcId="{0A409A60-203A-4DD3-86CE-B2BA44C20397}" destId="{0E10CCAA-1DA7-4BD8-9F76-A43F1D98F0E6}" srcOrd="0" destOrd="0" presId="urn:microsoft.com/office/officeart/2005/8/layout/vList5"/>
    <dgm:cxn modelId="{803F857E-9F6B-420E-A7B7-D6CBE26AEB96}" srcId="{0A409A60-203A-4DD3-86CE-B2BA44C20397}" destId="{63965966-570C-4A2F-96B8-0B71436C21F8}" srcOrd="3" destOrd="0" parTransId="{15435071-E77A-4EBB-8644-D2D3AF1E793A}" sibTransId="{D6570CC0-398E-4C6E-BCFA-4A6D5E0C18C0}"/>
    <dgm:cxn modelId="{F0360C8B-69C0-4929-9652-0069771DF67D}" type="presOf" srcId="{1F96CDEA-65CA-415A-9240-A8B7E9034B93}" destId="{F528DCE6-75FF-474F-B225-A6DC3C496AE2}" srcOrd="0" destOrd="0" presId="urn:microsoft.com/office/officeart/2005/8/layout/vList5"/>
    <dgm:cxn modelId="{F260338E-3366-4887-A925-B4C873474A54}" type="presOf" srcId="{626C9A7E-5982-47B0-8410-AA56DFC88B44}" destId="{1289D6D9-BD00-46D5-8165-80765D1CF7C7}" srcOrd="0" destOrd="0" presId="urn:microsoft.com/office/officeart/2005/8/layout/vList5"/>
    <dgm:cxn modelId="{03DB35AA-378C-4AC2-938A-B8CCFEAA154D}" type="presOf" srcId="{D843CDE1-B308-4ADF-B4AF-1455E271DE7C}" destId="{6D33CD7E-BB7F-40D8-8E3E-358BDB912C03}" srcOrd="0" destOrd="2" presId="urn:microsoft.com/office/officeart/2005/8/layout/vList5"/>
    <dgm:cxn modelId="{5EB376B1-63B9-4AF7-B96E-666BEF288E1E}" srcId="{0A409A60-203A-4DD3-86CE-B2BA44C20397}" destId="{96A96D81-BA71-49FE-8E4E-AEEDD8BEF249}" srcOrd="2" destOrd="0" parTransId="{7FF051CF-FF1B-41CA-9BDB-CDEB26D7AC69}" sibTransId="{4A007476-F9ED-4B97-9F1F-00CC33BEF353}"/>
    <dgm:cxn modelId="{8014D2B2-67A3-48DA-8DAE-8ADCB8B52713}" type="presOf" srcId="{96A96D81-BA71-49FE-8E4E-AEEDD8BEF249}" destId="{F528DCE6-75FF-474F-B225-A6DC3C496AE2}" srcOrd="0" destOrd="2" presId="urn:microsoft.com/office/officeart/2005/8/layout/vList5"/>
    <dgm:cxn modelId="{3E7B0AB3-2A3A-4620-A377-B91F36714E96}" type="presOf" srcId="{D1138E5F-6CA0-48B1-B489-827B2B27D99D}" destId="{F528DCE6-75FF-474F-B225-A6DC3C496AE2}" srcOrd="0" destOrd="1" presId="urn:microsoft.com/office/officeart/2005/8/layout/vList5"/>
    <dgm:cxn modelId="{7D8B9BBE-FC7F-4BC0-886A-B0466A10F7A1}" type="presOf" srcId="{63965966-570C-4A2F-96B8-0B71436C21F8}" destId="{F528DCE6-75FF-474F-B225-A6DC3C496AE2}" srcOrd="0" destOrd="3" presId="urn:microsoft.com/office/officeart/2005/8/layout/vList5"/>
    <dgm:cxn modelId="{AE189BC9-688F-4881-B19A-69E32607EED8}" srcId="{7EAEF471-6FAE-4272-B9CD-9AF9BB89A1ED}" destId="{8E3C8A1F-9676-4817-B0E1-8BBE486A64C0}" srcOrd="1" destOrd="0" parTransId="{4FC2EEC1-8C90-46CB-89DD-C345D810D14B}" sibTransId="{9D4ED9D2-6E27-40A4-8774-B8D2DFB7F13A}"/>
    <dgm:cxn modelId="{BF8267D4-E072-4D31-848E-E3625D661A98}" srcId="{7EAEF471-6FAE-4272-B9CD-9AF9BB89A1ED}" destId="{46D3B717-A6C4-4812-88CF-DBB02A7231C0}" srcOrd="0" destOrd="0" parTransId="{50D62BDF-712F-4492-BBA7-C13E7EBCD20B}" sibTransId="{1503C3BE-F3D6-4771-95CD-D317255A0162}"/>
    <dgm:cxn modelId="{DBAD55D5-8966-47F1-921A-830F1758C44C}" type="presOf" srcId="{98987E1D-5733-4CA5-B9B7-8F1BC50C993A}" destId="{810D8D74-5CB8-410E-A09F-239FEE350EAC}" srcOrd="0" destOrd="0" presId="urn:microsoft.com/office/officeart/2005/8/layout/vList5"/>
    <dgm:cxn modelId="{52A935EC-D599-4844-91D2-3E0EC0D547E5}" srcId="{DD298A5F-6815-412C-9624-08AE54DF79C4}" destId="{626C9A7E-5982-47B0-8410-AA56DFC88B44}" srcOrd="0" destOrd="0" parTransId="{E78C5CF4-6D15-461B-AF30-FFD257B76A2C}" sibTransId="{63F48147-3480-47AD-AD43-98DFFC047B82}"/>
    <dgm:cxn modelId="{BFE35DF9-D04F-4164-8645-6B955EE06B71}" type="presOf" srcId="{DD298A5F-6815-412C-9624-08AE54DF79C4}" destId="{D3AF9795-09DB-4E80-995D-5A2CAB8579A8}" srcOrd="0" destOrd="0" presId="urn:microsoft.com/office/officeart/2005/8/layout/vList5"/>
    <dgm:cxn modelId="{294C57B2-CFBE-4A32-BFAE-DDED4DD87067}" type="presParOf" srcId="{810D8D74-5CB8-410E-A09F-239FEE350EAC}" destId="{AB643853-FDC2-4585-83FC-054C9FD5DE40}" srcOrd="0" destOrd="0" presId="urn:microsoft.com/office/officeart/2005/8/layout/vList5"/>
    <dgm:cxn modelId="{9AD88B68-1F95-4C9C-9693-16029DDFF0DB}" type="presParOf" srcId="{AB643853-FDC2-4585-83FC-054C9FD5DE40}" destId="{F00EBB7B-C23C-4FA6-8E5D-FEA9844510DC}" srcOrd="0" destOrd="0" presId="urn:microsoft.com/office/officeart/2005/8/layout/vList5"/>
    <dgm:cxn modelId="{0528F81D-562E-416C-A07F-70E8B527F173}" type="presParOf" srcId="{AB643853-FDC2-4585-83FC-054C9FD5DE40}" destId="{6D33CD7E-BB7F-40D8-8E3E-358BDB912C03}" srcOrd="1" destOrd="0" presId="urn:microsoft.com/office/officeart/2005/8/layout/vList5"/>
    <dgm:cxn modelId="{8F796CD5-9E87-4E2D-8258-5EC2271E8AE2}" type="presParOf" srcId="{810D8D74-5CB8-410E-A09F-239FEE350EAC}" destId="{23E3EA93-B622-4608-802D-A8A01356EA8D}" srcOrd="1" destOrd="0" presId="urn:microsoft.com/office/officeart/2005/8/layout/vList5"/>
    <dgm:cxn modelId="{0CCAF89E-FBA8-4037-BB36-F5BECFEFBE8D}" type="presParOf" srcId="{810D8D74-5CB8-410E-A09F-239FEE350EAC}" destId="{FFD505F7-79D3-4765-95ED-F886CA30A5FC}" srcOrd="2" destOrd="0" presId="urn:microsoft.com/office/officeart/2005/8/layout/vList5"/>
    <dgm:cxn modelId="{02C05655-97A7-457B-BBC4-87F966C04074}" type="presParOf" srcId="{FFD505F7-79D3-4765-95ED-F886CA30A5FC}" destId="{D3AF9795-09DB-4E80-995D-5A2CAB8579A8}" srcOrd="0" destOrd="0" presId="urn:microsoft.com/office/officeart/2005/8/layout/vList5"/>
    <dgm:cxn modelId="{E042005D-3714-445C-8A18-1D59AE4663A6}" type="presParOf" srcId="{FFD505F7-79D3-4765-95ED-F886CA30A5FC}" destId="{1289D6D9-BD00-46D5-8165-80765D1CF7C7}" srcOrd="1" destOrd="0" presId="urn:microsoft.com/office/officeart/2005/8/layout/vList5"/>
    <dgm:cxn modelId="{24BBC6AB-C6E8-48E4-94B0-3BDB09D06FEF}" type="presParOf" srcId="{810D8D74-5CB8-410E-A09F-239FEE350EAC}" destId="{84F41A3F-A633-4439-8935-478CB733AE3D}" srcOrd="3" destOrd="0" presId="urn:microsoft.com/office/officeart/2005/8/layout/vList5"/>
    <dgm:cxn modelId="{BD9EAD8B-0B27-4910-9C14-28AE45658CD1}" type="presParOf" srcId="{810D8D74-5CB8-410E-A09F-239FEE350EAC}" destId="{25FDEBD2-C910-4C94-A7A1-3319899C01FC}" srcOrd="4" destOrd="0" presId="urn:microsoft.com/office/officeart/2005/8/layout/vList5"/>
    <dgm:cxn modelId="{36E9AD97-C95B-4DB8-AE00-7B8F31A3CD50}" type="presParOf" srcId="{25FDEBD2-C910-4C94-A7A1-3319899C01FC}" destId="{0E10CCAA-1DA7-4BD8-9F76-A43F1D98F0E6}" srcOrd="0" destOrd="0" presId="urn:microsoft.com/office/officeart/2005/8/layout/vList5"/>
    <dgm:cxn modelId="{0B0479F5-7867-4295-8E3D-148A659B0FA4}" type="presParOf" srcId="{25FDEBD2-C910-4C94-A7A1-3319899C01FC}" destId="{F528DCE6-75FF-474F-B225-A6DC3C496A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987E1D-5733-4CA5-B9B7-8F1BC50C993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EAEF471-6FAE-4272-B9CD-9AF9BB89A1ED}">
      <dgm:prSet phldrT="[Text]"/>
      <dgm:spPr>
        <a:solidFill>
          <a:schemeClr val="accent1"/>
        </a:solidFill>
      </dgm:spPr>
      <dgm:t>
        <a:bodyPr/>
        <a:lstStyle/>
        <a:p>
          <a:r>
            <a:rPr lang="de-DE" b="1" dirty="0"/>
            <a:t>Technologie und Tools</a:t>
          </a:r>
          <a:endParaRPr lang="en-US" dirty="0"/>
        </a:p>
      </dgm:t>
    </dgm:pt>
    <dgm:pt modelId="{F26ADA6D-AFE9-4656-888C-27B79E15EB77}" type="parTrans" cxnId="{C2151E3B-0D8A-4AFC-A439-BFBB10CB429F}">
      <dgm:prSet/>
      <dgm:spPr/>
      <dgm:t>
        <a:bodyPr/>
        <a:lstStyle/>
        <a:p>
          <a:endParaRPr lang="en-US"/>
        </a:p>
      </dgm:t>
    </dgm:pt>
    <dgm:pt modelId="{8E899A1F-DEA3-4F57-8AFC-6239F49C39E4}" type="sibTrans" cxnId="{C2151E3B-0D8A-4AFC-A439-BFBB10CB429F}">
      <dgm:prSet/>
      <dgm:spPr/>
      <dgm:t>
        <a:bodyPr/>
        <a:lstStyle/>
        <a:p>
          <a:endParaRPr lang="en-US"/>
        </a:p>
      </dgm:t>
    </dgm:pt>
    <dgm:pt modelId="{46D3B717-A6C4-4812-88CF-DBB02A7231C0}">
      <dgm:prSet phldrT="[Text]"/>
      <dgm:spPr/>
      <dgm:t>
        <a:bodyPr/>
        <a:lstStyle/>
        <a:p>
          <a:r>
            <a:rPr lang="de-DE" b="1"/>
            <a:t>Technologieeinsatz</a:t>
          </a:r>
          <a:endParaRPr lang="en-US" dirty="0"/>
        </a:p>
      </dgm:t>
    </dgm:pt>
    <dgm:pt modelId="{50D62BDF-712F-4492-BBA7-C13E7EBCD20B}" type="parTrans" cxnId="{BF8267D4-E072-4D31-848E-E3625D661A98}">
      <dgm:prSet/>
      <dgm:spPr/>
      <dgm:t>
        <a:bodyPr/>
        <a:lstStyle/>
        <a:p>
          <a:endParaRPr lang="en-US"/>
        </a:p>
      </dgm:t>
    </dgm:pt>
    <dgm:pt modelId="{1503C3BE-F3D6-4771-95CD-D317255A0162}" type="sibTrans" cxnId="{BF8267D4-E072-4D31-848E-E3625D661A98}">
      <dgm:prSet/>
      <dgm:spPr/>
      <dgm:t>
        <a:bodyPr/>
        <a:lstStyle/>
        <a:p>
          <a:endParaRPr lang="en-US"/>
        </a:p>
      </dgm:t>
    </dgm:pt>
    <dgm:pt modelId="{8E3C8A1F-9676-4817-B0E1-8BBE486A64C0}">
      <dgm:prSet phldrT="[Text]"/>
      <dgm:spPr/>
      <dgm:t>
        <a:bodyPr/>
        <a:lstStyle/>
        <a:p>
          <a:r>
            <a:rPr lang="de-DE" b="1" dirty="0"/>
            <a:t>Automatisierung</a:t>
          </a:r>
          <a:endParaRPr lang="en-US" dirty="0"/>
        </a:p>
      </dgm:t>
    </dgm:pt>
    <dgm:pt modelId="{4FC2EEC1-8C90-46CB-89DD-C345D810D14B}" type="parTrans" cxnId="{AE189BC9-688F-4881-B19A-69E32607EED8}">
      <dgm:prSet/>
      <dgm:spPr/>
      <dgm:t>
        <a:bodyPr/>
        <a:lstStyle/>
        <a:p>
          <a:endParaRPr lang="en-US"/>
        </a:p>
      </dgm:t>
    </dgm:pt>
    <dgm:pt modelId="{9D4ED9D2-6E27-40A4-8774-B8D2DFB7F13A}" type="sibTrans" cxnId="{AE189BC9-688F-4881-B19A-69E32607EED8}">
      <dgm:prSet/>
      <dgm:spPr/>
      <dgm:t>
        <a:bodyPr/>
        <a:lstStyle/>
        <a:p>
          <a:endParaRPr lang="en-US"/>
        </a:p>
      </dgm:t>
    </dgm:pt>
    <dgm:pt modelId="{D843CDE1-B308-4ADF-B4AF-1455E271DE7C}">
      <dgm:prSet phldrT="[Text]"/>
      <dgm:spPr/>
      <dgm:t>
        <a:bodyPr/>
        <a:lstStyle/>
        <a:p>
          <a:r>
            <a:rPr lang="de-DE" b="1" dirty="0"/>
            <a:t>Innovationsfähigkeit</a:t>
          </a:r>
          <a:endParaRPr lang="en-US" dirty="0"/>
        </a:p>
      </dgm:t>
    </dgm:pt>
    <dgm:pt modelId="{234B36D8-60A6-4FF7-82BF-257A3C09E1DE}" type="parTrans" cxnId="{314F5179-31B9-499B-B743-C6CCA5DF43C9}">
      <dgm:prSet/>
      <dgm:spPr/>
      <dgm:t>
        <a:bodyPr/>
        <a:lstStyle/>
        <a:p>
          <a:endParaRPr lang="en-US"/>
        </a:p>
      </dgm:t>
    </dgm:pt>
    <dgm:pt modelId="{9B41F2A2-9292-453C-81E7-0A07588903FC}" type="sibTrans" cxnId="{314F5179-31B9-499B-B743-C6CCA5DF43C9}">
      <dgm:prSet/>
      <dgm:spPr/>
      <dgm:t>
        <a:bodyPr/>
        <a:lstStyle/>
        <a:p>
          <a:endParaRPr lang="en-US"/>
        </a:p>
      </dgm:t>
    </dgm:pt>
    <dgm:pt modelId="{DD298A5F-6815-412C-9624-08AE54DF79C4}">
      <dgm:prSet phldrT="[Text]"/>
      <dgm:spPr/>
      <dgm:t>
        <a:bodyPr/>
        <a:lstStyle/>
        <a:p>
          <a:r>
            <a:rPr lang="de-DE" b="1"/>
            <a:t>Prozessintegration</a:t>
          </a:r>
          <a:endParaRPr lang="en-US" dirty="0"/>
        </a:p>
      </dgm:t>
    </dgm:pt>
    <dgm:pt modelId="{82CB2AA0-0EDA-4796-BACB-DFD92CEAC643}" type="parTrans" cxnId="{DD746902-73F7-4525-9B3F-D6D26CD9AA4D}">
      <dgm:prSet/>
      <dgm:spPr/>
      <dgm:t>
        <a:bodyPr/>
        <a:lstStyle/>
        <a:p>
          <a:endParaRPr lang="en-US"/>
        </a:p>
      </dgm:t>
    </dgm:pt>
    <dgm:pt modelId="{B14976C1-B822-4E81-8208-4C6464040FB6}" type="sibTrans" cxnId="{DD746902-73F7-4525-9B3F-D6D26CD9AA4D}">
      <dgm:prSet/>
      <dgm:spPr/>
      <dgm:t>
        <a:bodyPr/>
        <a:lstStyle/>
        <a:p>
          <a:endParaRPr lang="en-US"/>
        </a:p>
      </dgm:t>
    </dgm:pt>
    <dgm:pt modelId="{626C9A7E-5982-47B0-8410-AA56DFC88B44}">
      <dgm:prSet phldrT="[Text]"/>
      <dgm:spPr/>
      <dgm:t>
        <a:bodyPr/>
        <a:lstStyle/>
        <a:p>
          <a:r>
            <a:rPr lang="de-DE" b="1"/>
            <a:t>Prozessoptimierung</a:t>
          </a:r>
          <a:endParaRPr lang="en-US" dirty="0"/>
        </a:p>
      </dgm:t>
    </dgm:pt>
    <dgm:pt modelId="{E78C5CF4-6D15-461B-AF30-FFD257B76A2C}" type="parTrans" cxnId="{52A935EC-D599-4844-91D2-3E0EC0D547E5}">
      <dgm:prSet/>
      <dgm:spPr/>
      <dgm:t>
        <a:bodyPr/>
        <a:lstStyle/>
        <a:p>
          <a:endParaRPr lang="en-US"/>
        </a:p>
      </dgm:t>
    </dgm:pt>
    <dgm:pt modelId="{63F48147-3480-47AD-AD43-98DFFC047B82}" type="sibTrans" cxnId="{52A935EC-D599-4844-91D2-3E0EC0D547E5}">
      <dgm:prSet/>
      <dgm:spPr/>
      <dgm:t>
        <a:bodyPr/>
        <a:lstStyle/>
        <a:p>
          <a:endParaRPr lang="en-US"/>
        </a:p>
      </dgm:t>
    </dgm:pt>
    <dgm:pt modelId="{A4E1BBA4-56D9-43DC-B735-8BBF8BF7EE13}">
      <dgm:prSet phldrT="[Text]"/>
      <dgm:spPr/>
      <dgm:t>
        <a:bodyPr/>
        <a:lstStyle/>
        <a:p>
          <a:r>
            <a:rPr lang="de-DE" b="1"/>
            <a:t>Skalierbarkeit</a:t>
          </a:r>
          <a:r>
            <a:rPr lang="de-DE"/>
            <a:t>:</a:t>
          </a:r>
          <a:endParaRPr lang="en-US" dirty="0"/>
        </a:p>
      </dgm:t>
    </dgm:pt>
    <dgm:pt modelId="{387403B5-72DB-4EE7-9332-8D186AB427BB}" type="parTrans" cxnId="{C6508925-4DE3-4361-89C5-23FF540054B4}">
      <dgm:prSet/>
      <dgm:spPr/>
      <dgm:t>
        <a:bodyPr/>
        <a:lstStyle/>
        <a:p>
          <a:endParaRPr lang="en-US"/>
        </a:p>
      </dgm:t>
    </dgm:pt>
    <dgm:pt modelId="{8504F443-213E-48F5-A674-9915EE467CD1}" type="sibTrans" cxnId="{C6508925-4DE3-4361-89C5-23FF540054B4}">
      <dgm:prSet/>
      <dgm:spPr/>
      <dgm:t>
        <a:bodyPr/>
        <a:lstStyle/>
        <a:p>
          <a:endParaRPr lang="en-US"/>
        </a:p>
      </dgm:t>
    </dgm:pt>
    <dgm:pt modelId="{E5794190-4887-48E3-B7D1-CAA9322606A8}">
      <dgm:prSet phldrT="[Text]"/>
      <dgm:spPr/>
      <dgm:t>
        <a:bodyPr/>
        <a:lstStyle/>
        <a:p>
          <a:r>
            <a:rPr lang="de-DE" b="1" dirty="0"/>
            <a:t>Kontinuierliche Verbesserung</a:t>
          </a:r>
          <a:endParaRPr lang="en-US" dirty="0"/>
        </a:p>
      </dgm:t>
    </dgm:pt>
    <dgm:pt modelId="{D828AC81-59F5-4469-A8B3-20E7CEA2EBD4}" type="parTrans" cxnId="{E77E7150-BFD6-4062-961E-7A8D7FE80AB7}">
      <dgm:prSet/>
      <dgm:spPr/>
      <dgm:t>
        <a:bodyPr/>
        <a:lstStyle/>
        <a:p>
          <a:endParaRPr lang="en-US"/>
        </a:p>
      </dgm:t>
    </dgm:pt>
    <dgm:pt modelId="{94C10362-35E8-4B9D-B780-CE4302EE01BE}" type="sibTrans" cxnId="{E77E7150-BFD6-4062-961E-7A8D7FE80AB7}">
      <dgm:prSet/>
      <dgm:spPr/>
      <dgm:t>
        <a:bodyPr/>
        <a:lstStyle/>
        <a:p>
          <a:endParaRPr lang="en-US"/>
        </a:p>
      </dgm:t>
    </dgm:pt>
    <dgm:pt modelId="{0A409A60-203A-4DD3-86CE-B2BA44C20397}">
      <dgm:prSet phldrT="[Text]"/>
      <dgm:spPr/>
      <dgm:t>
        <a:bodyPr/>
        <a:lstStyle/>
        <a:p>
          <a:r>
            <a:rPr lang="de-DE" b="1" dirty="0"/>
            <a:t>Regulatorische und ethische Verantwortung</a:t>
          </a:r>
          <a:endParaRPr lang="en-US" dirty="0"/>
        </a:p>
      </dgm:t>
    </dgm:pt>
    <dgm:pt modelId="{449D0D03-7DC4-482E-93E4-A08B0A00815E}" type="parTrans" cxnId="{41381300-1424-4481-8A38-836CAC81376A}">
      <dgm:prSet/>
      <dgm:spPr/>
      <dgm:t>
        <a:bodyPr/>
        <a:lstStyle/>
        <a:p>
          <a:endParaRPr lang="en-US"/>
        </a:p>
      </dgm:t>
    </dgm:pt>
    <dgm:pt modelId="{F9033A9E-08F3-48AC-9765-E3A5FA2056D8}" type="sibTrans" cxnId="{41381300-1424-4481-8A38-836CAC81376A}">
      <dgm:prSet/>
      <dgm:spPr/>
      <dgm:t>
        <a:bodyPr/>
        <a:lstStyle/>
        <a:p>
          <a:endParaRPr lang="en-US"/>
        </a:p>
      </dgm:t>
    </dgm:pt>
    <dgm:pt modelId="{1F96CDEA-65CA-415A-9240-A8B7E9034B93}">
      <dgm:prSet phldrT="[Text]"/>
      <dgm:spPr/>
      <dgm:t>
        <a:bodyPr/>
        <a:lstStyle/>
        <a:p>
          <a:r>
            <a:rPr lang="de-DE" b="1"/>
            <a:t>Compliance</a:t>
          </a:r>
          <a:endParaRPr lang="en-US" dirty="0"/>
        </a:p>
      </dgm:t>
    </dgm:pt>
    <dgm:pt modelId="{81FC7886-5B7C-4618-997D-4DF01F6286CF}" type="parTrans" cxnId="{FBACC731-207D-49F9-A7EE-4C8AC0A29241}">
      <dgm:prSet/>
      <dgm:spPr/>
      <dgm:t>
        <a:bodyPr/>
        <a:lstStyle/>
        <a:p>
          <a:endParaRPr lang="en-US"/>
        </a:p>
      </dgm:t>
    </dgm:pt>
    <dgm:pt modelId="{B67E3704-97D8-49C0-9169-BDEF59AA23CC}" type="sibTrans" cxnId="{FBACC731-207D-49F9-A7EE-4C8AC0A29241}">
      <dgm:prSet/>
      <dgm:spPr/>
      <dgm:t>
        <a:bodyPr/>
        <a:lstStyle/>
        <a:p>
          <a:endParaRPr lang="en-US"/>
        </a:p>
      </dgm:t>
    </dgm:pt>
    <dgm:pt modelId="{D1138E5F-6CA0-48B1-B489-827B2B27D99D}">
      <dgm:prSet phldrT="[Text]"/>
      <dgm:spPr/>
      <dgm:t>
        <a:bodyPr/>
        <a:lstStyle/>
        <a:p>
          <a:r>
            <a:rPr lang="de-DE" b="1" dirty="0"/>
            <a:t>Ethikrichtlinien</a:t>
          </a:r>
          <a:endParaRPr lang="en-US" dirty="0"/>
        </a:p>
      </dgm:t>
    </dgm:pt>
    <dgm:pt modelId="{252EDC77-030E-42F5-84F6-FF62B11B12E8}" type="parTrans" cxnId="{ACE64A52-B55D-4744-8D15-4A25924130E8}">
      <dgm:prSet/>
      <dgm:spPr/>
      <dgm:t>
        <a:bodyPr/>
        <a:lstStyle/>
        <a:p>
          <a:endParaRPr lang="en-US"/>
        </a:p>
      </dgm:t>
    </dgm:pt>
    <dgm:pt modelId="{FE5181D9-FDFD-4FEE-8648-FA2763924E6C}" type="sibTrans" cxnId="{ACE64A52-B55D-4744-8D15-4A25924130E8}">
      <dgm:prSet/>
      <dgm:spPr/>
      <dgm:t>
        <a:bodyPr/>
        <a:lstStyle/>
        <a:p>
          <a:endParaRPr lang="en-US"/>
        </a:p>
      </dgm:t>
    </dgm:pt>
    <dgm:pt modelId="{96A96D81-BA71-49FE-8E4E-AEEDD8BEF249}">
      <dgm:prSet phldrT="[Text]"/>
      <dgm:spPr/>
      <dgm:t>
        <a:bodyPr/>
        <a:lstStyle/>
        <a:p>
          <a:r>
            <a:rPr lang="de-DE" b="1"/>
            <a:t>Risiko- und Sicherheitsmanagement</a:t>
          </a:r>
          <a:endParaRPr lang="en-US" dirty="0"/>
        </a:p>
      </dgm:t>
    </dgm:pt>
    <dgm:pt modelId="{7FF051CF-FF1B-41CA-9BDB-CDEB26D7AC69}" type="parTrans" cxnId="{5EB376B1-63B9-4AF7-B96E-666BEF288E1E}">
      <dgm:prSet/>
      <dgm:spPr/>
      <dgm:t>
        <a:bodyPr/>
        <a:lstStyle/>
        <a:p>
          <a:endParaRPr lang="en-US"/>
        </a:p>
      </dgm:t>
    </dgm:pt>
    <dgm:pt modelId="{4A007476-F9ED-4B97-9F1F-00CC33BEF353}" type="sibTrans" cxnId="{5EB376B1-63B9-4AF7-B96E-666BEF288E1E}">
      <dgm:prSet/>
      <dgm:spPr/>
      <dgm:t>
        <a:bodyPr/>
        <a:lstStyle/>
        <a:p>
          <a:endParaRPr lang="en-US"/>
        </a:p>
      </dgm:t>
    </dgm:pt>
    <dgm:pt modelId="{810D8D74-5CB8-410E-A09F-239FEE350EAC}" type="pres">
      <dgm:prSet presAssocID="{98987E1D-5733-4CA5-B9B7-8F1BC50C993A}" presName="Name0" presStyleCnt="0">
        <dgm:presLayoutVars>
          <dgm:dir/>
          <dgm:animLvl val="lvl"/>
          <dgm:resizeHandles val="exact"/>
        </dgm:presLayoutVars>
      </dgm:prSet>
      <dgm:spPr/>
    </dgm:pt>
    <dgm:pt modelId="{AB643853-FDC2-4585-83FC-054C9FD5DE40}" type="pres">
      <dgm:prSet presAssocID="{7EAEF471-6FAE-4272-B9CD-9AF9BB89A1ED}" presName="linNode" presStyleCnt="0"/>
      <dgm:spPr/>
    </dgm:pt>
    <dgm:pt modelId="{F00EBB7B-C23C-4FA6-8E5D-FEA9844510DC}" type="pres">
      <dgm:prSet presAssocID="{7EAEF471-6FAE-4272-B9CD-9AF9BB89A1ED}" presName="parentText" presStyleLbl="node1" presStyleIdx="0" presStyleCnt="3">
        <dgm:presLayoutVars>
          <dgm:chMax val="1"/>
          <dgm:bulletEnabled val="1"/>
        </dgm:presLayoutVars>
      </dgm:prSet>
      <dgm:spPr/>
    </dgm:pt>
    <dgm:pt modelId="{6D33CD7E-BB7F-40D8-8E3E-358BDB912C03}" type="pres">
      <dgm:prSet presAssocID="{7EAEF471-6FAE-4272-B9CD-9AF9BB89A1ED}" presName="descendantText" presStyleLbl="alignAccFollowNode1" presStyleIdx="0" presStyleCnt="3">
        <dgm:presLayoutVars>
          <dgm:bulletEnabled val="1"/>
        </dgm:presLayoutVars>
      </dgm:prSet>
      <dgm:spPr/>
    </dgm:pt>
    <dgm:pt modelId="{23E3EA93-B622-4608-802D-A8A01356EA8D}" type="pres">
      <dgm:prSet presAssocID="{8E899A1F-DEA3-4F57-8AFC-6239F49C39E4}" presName="sp" presStyleCnt="0"/>
      <dgm:spPr/>
    </dgm:pt>
    <dgm:pt modelId="{FFD505F7-79D3-4765-95ED-F886CA30A5FC}" type="pres">
      <dgm:prSet presAssocID="{DD298A5F-6815-412C-9624-08AE54DF79C4}" presName="linNode" presStyleCnt="0"/>
      <dgm:spPr/>
    </dgm:pt>
    <dgm:pt modelId="{D3AF9795-09DB-4E80-995D-5A2CAB8579A8}" type="pres">
      <dgm:prSet presAssocID="{DD298A5F-6815-412C-9624-08AE54DF79C4}" presName="parentText" presStyleLbl="node1" presStyleIdx="1" presStyleCnt="3">
        <dgm:presLayoutVars>
          <dgm:chMax val="1"/>
          <dgm:bulletEnabled val="1"/>
        </dgm:presLayoutVars>
      </dgm:prSet>
      <dgm:spPr/>
    </dgm:pt>
    <dgm:pt modelId="{1289D6D9-BD00-46D5-8165-80765D1CF7C7}" type="pres">
      <dgm:prSet presAssocID="{DD298A5F-6815-412C-9624-08AE54DF79C4}" presName="descendantText" presStyleLbl="alignAccFollowNode1" presStyleIdx="1" presStyleCnt="3">
        <dgm:presLayoutVars>
          <dgm:bulletEnabled val="1"/>
        </dgm:presLayoutVars>
      </dgm:prSet>
      <dgm:spPr/>
    </dgm:pt>
    <dgm:pt modelId="{84F41A3F-A633-4439-8935-478CB733AE3D}" type="pres">
      <dgm:prSet presAssocID="{B14976C1-B822-4E81-8208-4C6464040FB6}" presName="sp" presStyleCnt="0"/>
      <dgm:spPr/>
    </dgm:pt>
    <dgm:pt modelId="{25FDEBD2-C910-4C94-A7A1-3319899C01FC}" type="pres">
      <dgm:prSet presAssocID="{0A409A60-203A-4DD3-86CE-B2BA44C20397}" presName="linNode" presStyleCnt="0"/>
      <dgm:spPr/>
    </dgm:pt>
    <dgm:pt modelId="{0E10CCAA-1DA7-4BD8-9F76-A43F1D98F0E6}" type="pres">
      <dgm:prSet presAssocID="{0A409A60-203A-4DD3-86CE-B2BA44C20397}" presName="parentText" presStyleLbl="node1" presStyleIdx="2" presStyleCnt="3">
        <dgm:presLayoutVars>
          <dgm:chMax val="1"/>
          <dgm:bulletEnabled val="1"/>
        </dgm:presLayoutVars>
      </dgm:prSet>
      <dgm:spPr/>
    </dgm:pt>
    <dgm:pt modelId="{F528DCE6-75FF-474F-B225-A6DC3C496AE2}" type="pres">
      <dgm:prSet presAssocID="{0A409A60-203A-4DD3-86CE-B2BA44C20397}" presName="descendantText" presStyleLbl="alignAccFollowNode1" presStyleIdx="2" presStyleCnt="3">
        <dgm:presLayoutVars>
          <dgm:bulletEnabled val="1"/>
        </dgm:presLayoutVars>
      </dgm:prSet>
      <dgm:spPr/>
    </dgm:pt>
  </dgm:ptLst>
  <dgm:cxnLst>
    <dgm:cxn modelId="{41381300-1424-4481-8A38-836CAC81376A}" srcId="{98987E1D-5733-4CA5-B9B7-8F1BC50C993A}" destId="{0A409A60-203A-4DD3-86CE-B2BA44C20397}" srcOrd="2" destOrd="0" parTransId="{449D0D03-7DC4-482E-93E4-A08B0A00815E}" sibTransId="{F9033A9E-08F3-48AC-9765-E3A5FA2056D8}"/>
    <dgm:cxn modelId="{DD746902-73F7-4525-9B3F-D6D26CD9AA4D}" srcId="{98987E1D-5733-4CA5-B9B7-8F1BC50C993A}" destId="{DD298A5F-6815-412C-9624-08AE54DF79C4}" srcOrd="1" destOrd="0" parTransId="{82CB2AA0-0EDA-4796-BACB-DFD92CEAC643}" sibTransId="{B14976C1-B822-4E81-8208-4C6464040FB6}"/>
    <dgm:cxn modelId="{33B74E06-B18B-4421-87DA-8C079ECA2C66}" type="presOf" srcId="{8E3C8A1F-9676-4817-B0E1-8BBE486A64C0}" destId="{6D33CD7E-BB7F-40D8-8E3E-358BDB912C03}" srcOrd="0" destOrd="1" presId="urn:microsoft.com/office/officeart/2005/8/layout/vList5"/>
    <dgm:cxn modelId="{05BDB507-BDFA-4347-9E94-6505EFF75E9F}" type="presOf" srcId="{E5794190-4887-48E3-B7D1-CAA9322606A8}" destId="{1289D6D9-BD00-46D5-8165-80765D1CF7C7}" srcOrd="0" destOrd="2" presId="urn:microsoft.com/office/officeart/2005/8/layout/vList5"/>
    <dgm:cxn modelId="{063E6E0A-162F-4F0D-A34D-CE006059FF5E}" type="presOf" srcId="{A4E1BBA4-56D9-43DC-B735-8BBF8BF7EE13}" destId="{1289D6D9-BD00-46D5-8165-80765D1CF7C7}" srcOrd="0" destOrd="1" presId="urn:microsoft.com/office/officeart/2005/8/layout/vList5"/>
    <dgm:cxn modelId="{662BF50E-BC66-48FC-9392-4DD350372DDE}" type="presOf" srcId="{46D3B717-A6C4-4812-88CF-DBB02A7231C0}" destId="{6D33CD7E-BB7F-40D8-8E3E-358BDB912C03}" srcOrd="0" destOrd="0" presId="urn:microsoft.com/office/officeart/2005/8/layout/vList5"/>
    <dgm:cxn modelId="{C6508925-4DE3-4361-89C5-23FF540054B4}" srcId="{DD298A5F-6815-412C-9624-08AE54DF79C4}" destId="{A4E1BBA4-56D9-43DC-B735-8BBF8BF7EE13}" srcOrd="1" destOrd="0" parTransId="{387403B5-72DB-4EE7-9332-8D186AB427BB}" sibTransId="{8504F443-213E-48F5-A674-9915EE467CD1}"/>
    <dgm:cxn modelId="{261D0728-378C-488A-A895-2A75EC69ACD0}" type="presOf" srcId="{7EAEF471-6FAE-4272-B9CD-9AF9BB89A1ED}" destId="{F00EBB7B-C23C-4FA6-8E5D-FEA9844510DC}" srcOrd="0" destOrd="0" presId="urn:microsoft.com/office/officeart/2005/8/layout/vList5"/>
    <dgm:cxn modelId="{FBACC731-207D-49F9-A7EE-4C8AC0A29241}" srcId="{0A409A60-203A-4DD3-86CE-B2BA44C20397}" destId="{1F96CDEA-65CA-415A-9240-A8B7E9034B93}" srcOrd="0" destOrd="0" parTransId="{81FC7886-5B7C-4618-997D-4DF01F6286CF}" sibTransId="{B67E3704-97D8-49C0-9169-BDEF59AA23CC}"/>
    <dgm:cxn modelId="{C2151E3B-0D8A-4AFC-A439-BFBB10CB429F}" srcId="{98987E1D-5733-4CA5-B9B7-8F1BC50C993A}" destId="{7EAEF471-6FAE-4272-B9CD-9AF9BB89A1ED}" srcOrd="0" destOrd="0" parTransId="{F26ADA6D-AFE9-4656-888C-27B79E15EB77}" sibTransId="{8E899A1F-DEA3-4F57-8AFC-6239F49C39E4}"/>
    <dgm:cxn modelId="{E77E7150-BFD6-4062-961E-7A8D7FE80AB7}" srcId="{DD298A5F-6815-412C-9624-08AE54DF79C4}" destId="{E5794190-4887-48E3-B7D1-CAA9322606A8}" srcOrd="2" destOrd="0" parTransId="{D828AC81-59F5-4469-A8B3-20E7CEA2EBD4}" sibTransId="{94C10362-35E8-4B9D-B780-CE4302EE01BE}"/>
    <dgm:cxn modelId="{ACE64A52-B55D-4744-8D15-4A25924130E8}" srcId="{0A409A60-203A-4DD3-86CE-B2BA44C20397}" destId="{D1138E5F-6CA0-48B1-B489-827B2B27D99D}" srcOrd="1" destOrd="0" parTransId="{252EDC77-030E-42F5-84F6-FF62B11B12E8}" sibTransId="{FE5181D9-FDFD-4FEE-8648-FA2763924E6C}"/>
    <dgm:cxn modelId="{314F5179-31B9-499B-B743-C6CCA5DF43C9}" srcId="{7EAEF471-6FAE-4272-B9CD-9AF9BB89A1ED}" destId="{D843CDE1-B308-4ADF-B4AF-1455E271DE7C}" srcOrd="2" destOrd="0" parTransId="{234B36D8-60A6-4FF7-82BF-257A3C09E1DE}" sibTransId="{9B41F2A2-9292-453C-81E7-0A07588903FC}"/>
    <dgm:cxn modelId="{6B12B17D-48A4-496C-BCDB-8E38B47F25F3}" type="presOf" srcId="{0A409A60-203A-4DD3-86CE-B2BA44C20397}" destId="{0E10CCAA-1DA7-4BD8-9F76-A43F1D98F0E6}" srcOrd="0" destOrd="0" presId="urn:microsoft.com/office/officeart/2005/8/layout/vList5"/>
    <dgm:cxn modelId="{F0360C8B-69C0-4929-9652-0069771DF67D}" type="presOf" srcId="{1F96CDEA-65CA-415A-9240-A8B7E9034B93}" destId="{F528DCE6-75FF-474F-B225-A6DC3C496AE2}" srcOrd="0" destOrd="0" presId="urn:microsoft.com/office/officeart/2005/8/layout/vList5"/>
    <dgm:cxn modelId="{F260338E-3366-4887-A925-B4C873474A54}" type="presOf" srcId="{626C9A7E-5982-47B0-8410-AA56DFC88B44}" destId="{1289D6D9-BD00-46D5-8165-80765D1CF7C7}" srcOrd="0" destOrd="0" presId="urn:microsoft.com/office/officeart/2005/8/layout/vList5"/>
    <dgm:cxn modelId="{03DB35AA-378C-4AC2-938A-B8CCFEAA154D}" type="presOf" srcId="{D843CDE1-B308-4ADF-B4AF-1455E271DE7C}" destId="{6D33CD7E-BB7F-40D8-8E3E-358BDB912C03}" srcOrd="0" destOrd="2" presId="urn:microsoft.com/office/officeart/2005/8/layout/vList5"/>
    <dgm:cxn modelId="{5EB376B1-63B9-4AF7-B96E-666BEF288E1E}" srcId="{0A409A60-203A-4DD3-86CE-B2BA44C20397}" destId="{96A96D81-BA71-49FE-8E4E-AEEDD8BEF249}" srcOrd="2" destOrd="0" parTransId="{7FF051CF-FF1B-41CA-9BDB-CDEB26D7AC69}" sibTransId="{4A007476-F9ED-4B97-9F1F-00CC33BEF353}"/>
    <dgm:cxn modelId="{8014D2B2-67A3-48DA-8DAE-8ADCB8B52713}" type="presOf" srcId="{96A96D81-BA71-49FE-8E4E-AEEDD8BEF249}" destId="{F528DCE6-75FF-474F-B225-A6DC3C496AE2}" srcOrd="0" destOrd="2" presId="urn:microsoft.com/office/officeart/2005/8/layout/vList5"/>
    <dgm:cxn modelId="{3E7B0AB3-2A3A-4620-A377-B91F36714E96}" type="presOf" srcId="{D1138E5F-6CA0-48B1-B489-827B2B27D99D}" destId="{F528DCE6-75FF-474F-B225-A6DC3C496AE2}" srcOrd="0" destOrd="1" presId="urn:microsoft.com/office/officeart/2005/8/layout/vList5"/>
    <dgm:cxn modelId="{AE189BC9-688F-4881-B19A-69E32607EED8}" srcId="{7EAEF471-6FAE-4272-B9CD-9AF9BB89A1ED}" destId="{8E3C8A1F-9676-4817-B0E1-8BBE486A64C0}" srcOrd="1" destOrd="0" parTransId="{4FC2EEC1-8C90-46CB-89DD-C345D810D14B}" sibTransId="{9D4ED9D2-6E27-40A4-8774-B8D2DFB7F13A}"/>
    <dgm:cxn modelId="{BF8267D4-E072-4D31-848E-E3625D661A98}" srcId="{7EAEF471-6FAE-4272-B9CD-9AF9BB89A1ED}" destId="{46D3B717-A6C4-4812-88CF-DBB02A7231C0}" srcOrd="0" destOrd="0" parTransId="{50D62BDF-712F-4492-BBA7-C13E7EBCD20B}" sibTransId="{1503C3BE-F3D6-4771-95CD-D317255A0162}"/>
    <dgm:cxn modelId="{DBAD55D5-8966-47F1-921A-830F1758C44C}" type="presOf" srcId="{98987E1D-5733-4CA5-B9B7-8F1BC50C993A}" destId="{810D8D74-5CB8-410E-A09F-239FEE350EAC}" srcOrd="0" destOrd="0" presId="urn:microsoft.com/office/officeart/2005/8/layout/vList5"/>
    <dgm:cxn modelId="{52A935EC-D599-4844-91D2-3E0EC0D547E5}" srcId="{DD298A5F-6815-412C-9624-08AE54DF79C4}" destId="{626C9A7E-5982-47B0-8410-AA56DFC88B44}" srcOrd="0" destOrd="0" parTransId="{E78C5CF4-6D15-461B-AF30-FFD257B76A2C}" sibTransId="{63F48147-3480-47AD-AD43-98DFFC047B82}"/>
    <dgm:cxn modelId="{BFE35DF9-D04F-4164-8645-6B955EE06B71}" type="presOf" srcId="{DD298A5F-6815-412C-9624-08AE54DF79C4}" destId="{D3AF9795-09DB-4E80-995D-5A2CAB8579A8}" srcOrd="0" destOrd="0" presId="urn:microsoft.com/office/officeart/2005/8/layout/vList5"/>
    <dgm:cxn modelId="{294C57B2-CFBE-4A32-BFAE-DDED4DD87067}" type="presParOf" srcId="{810D8D74-5CB8-410E-A09F-239FEE350EAC}" destId="{AB643853-FDC2-4585-83FC-054C9FD5DE40}" srcOrd="0" destOrd="0" presId="urn:microsoft.com/office/officeart/2005/8/layout/vList5"/>
    <dgm:cxn modelId="{9AD88B68-1F95-4C9C-9693-16029DDFF0DB}" type="presParOf" srcId="{AB643853-FDC2-4585-83FC-054C9FD5DE40}" destId="{F00EBB7B-C23C-4FA6-8E5D-FEA9844510DC}" srcOrd="0" destOrd="0" presId="urn:microsoft.com/office/officeart/2005/8/layout/vList5"/>
    <dgm:cxn modelId="{0528F81D-562E-416C-A07F-70E8B527F173}" type="presParOf" srcId="{AB643853-FDC2-4585-83FC-054C9FD5DE40}" destId="{6D33CD7E-BB7F-40D8-8E3E-358BDB912C03}" srcOrd="1" destOrd="0" presId="urn:microsoft.com/office/officeart/2005/8/layout/vList5"/>
    <dgm:cxn modelId="{8F796CD5-9E87-4E2D-8258-5EC2271E8AE2}" type="presParOf" srcId="{810D8D74-5CB8-410E-A09F-239FEE350EAC}" destId="{23E3EA93-B622-4608-802D-A8A01356EA8D}" srcOrd="1" destOrd="0" presId="urn:microsoft.com/office/officeart/2005/8/layout/vList5"/>
    <dgm:cxn modelId="{0CCAF89E-FBA8-4037-BB36-F5BECFEFBE8D}" type="presParOf" srcId="{810D8D74-5CB8-410E-A09F-239FEE350EAC}" destId="{FFD505F7-79D3-4765-95ED-F886CA30A5FC}" srcOrd="2" destOrd="0" presId="urn:microsoft.com/office/officeart/2005/8/layout/vList5"/>
    <dgm:cxn modelId="{02C05655-97A7-457B-BBC4-87F966C04074}" type="presParOf" srcId="{FFD505F7-79D3-4765-95ED-F886CA30A5FC}" destId="{D3AF9795-09DB-4E80-995D-5A2CAB8579A8}" srcOrd="0" destOrd="0" presId="urn:microsoft.com/office/officeart/2005/8/layout/vList5"/>
    <dgm:cxn modelId="{E042005D-3714-445C-8A18-1D59AE4663A6}" type="presParOf" srcId="{FFD505F7-79D3-4765-95ED-F886CA30A5FC}" destId="{1289D6D9-BD00-46D5-8165-80765D1CF7C7}" srcOrd="1" destOrd="0" presId="urn:microsoft.com/office/officeart/2005/8/layout/vList5"/>
    <dgm:cxn modelId="{24BBC6AB-C6E8-48E4-94B0-3BDB09D06FEF}" type="presParOf" srcId="{810D8D74-5CB8-410E-A09F-239FEE350EAC}" destId="{84F41A3F-A633-4439-8935-478CB733AE3D}" srcOrd="3" destOrd="0" presId="urn:microsoft.com/office/officeart/2005/8/layout/vList5"/>
    <dgm:cxn modelId="{BD9EAD8B-0B27-4910-9C14-28AE45658CD1}" type="presParOf" srcId="{810D8D74-5CB8-410E-A09F-239FEE350EAC}" destId="{25FDEBD2-C910-4C94-A7A1-3319899C01FC}" srcOrd="4" destOrd="0" presId="urn:microsoft.com/office/officeart/2005/8/layout/vList5"/>
    <dgm:cxn modelId="{36E9AD97-C95B-4DB8-AE00-7B8F31A3CD50}" type="presParOf" srcId="{25FDEBD2-C910-4C94-A7A1-3319899C01FC}" destId="{0E10CCAA-1DA7-4BD8-9F76-A43F1D98F0E6}" srcOrd="0" destOrd="0" presId="urn:microsoft.com/office/officeart/2005/8/layout/vList5"/>
    <dgm:cxn modelId="{0B0479F5-7867-4295-8E3D-148A659B0FA4}" type="presParOf" srcId="{25FDEBD2-C910-4C94-A7A1-3319899C01FC}" destId="{F528DCE6-75FF-474F-B225-A6DC3C496A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CD7E-BB7F-40D8-8E3E-358BDB912C03}">
      <dsp:nvSpPr>
        <dsp:cNvPr id="0" name=""/>
        <dsp:cNvSpPr/>
      </dsp:nvSpPr>
      <dsp:spPr>
        <a:xfrm rot="5400000">
          <a:off x="5795535" y="-2257360"/>
          <a:ext cx="1200078" cy="601936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DE" sz="1600" b="1" kern="1200" dirty="0"/>
            <a:t>Bewusstsein und Vision</a:t>
          </a:r>
          <a:endParaRPr lang="en-US" sz="1600" kern="1200" dirty="0"/>
        </a:p>
        <a:p>
          <a:pPr marL="171450" lvl="1" indent="-171450" algn="l" defTabSz="711200">
            <a:lnSpc>
              <a:spcPct val="90000"/>
            </a:lnSpc>
            <a:spcBef>
              <a:spcPct val="0"/>
            </a:spcBef>
            <a:spcAft>
              <a:spcPct val="15000"/>
            </a:spcAft>
            <a:buChar char="•"/>
          </a:pPr>
          <a:r>
            <a:rPr lang="de-DE" sz="1600" b="1" kern="1200" dirty="0"/>
            <a:t>Strategische Ziele</a:t>
          </a:r>
          <a:endParaRPr lang="en-US" sz="1600" kern="1200" dirty="0"/>
        </a:p>
        <a:p>
          <a:pPr marL="171450" lvl="1" indent="-171450" algn="l" defTabSz="711200">
            <a:lnSpc>
              <a:spcPct val="90000"/>
            </a:lnSpc>
            <a:spcBef>
              <a:spcPct val="0"/>
            </a:spcBef>
            <a:spcAft>
              <a:spcPct val="15000"/>
            </a:spcAft>
            <a:buChar char="•"/>
          </a:pPr>
          <a:r>
            <a:rPr lang="de-DE" sz="1600" b="1" kern="1200" dirty="0"/>
            <a:t>Leadership-Unterstützung</a:t>
          </a:r>
          <a:endParaRPr lang="en-US" sz="1600" kern="1200" dirty="0"/>
        </a:p>
        <a:p>
          <a:pPr marL="171450" lvl="1" indent="-171450" algn="l" defTabSz="711200">
            <a:lnSpc>
              <a:spcPct val="90000"/>
            </a:lnSpc>
            <a:spcBef>
              <a:spcPct val="0"/>
            </a:spcBef>
            <a:spcAft>
              <a:spcPct val="15000"/>
            </a:spcAft>
            <a:buChar char="•"/>
          </a:pPr>
          <a:r>
            <a:rPr lang="de-DE" sz="1600" b="1" kern="1200" dirty="0"/>
            <a:t>Akzeptanz von KI</a:t>
          </a:r>
          <a:endParaRPr lang="en-US" sz="1600" kern="1200" dirty="0"/>
        </a:p>
      </dsp:txBody>
      <dsp:txXfrm rot="-5400000">
        <a:off x="3385893" y="210865"/>
        <a:ext cx="5960780" cy="1082912"/>
      </dsp:txXfrm>
    </dsp:sp>
    <dsp:sp modelId="{F00EBB7B-C23C-4FA6-8E5D-FEA9844510DC}">
      <dsp:nvSpPr>
        <dsp:cNvPr id="0" name=""/>
        <dsp:cNvSpPr/>
      </dsp:nvSpPr>
      <dsp:spPr>
        <a:xfrm>
          <a:off x="0" y="2272"/>
          <a:ext cx="3385892" cy="15000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e-DE" sz="2600" b="1" kern="1200" dirty="0"/>
            <a:t>Strategische Ausrichtung</a:t>
          </a:r>
          <a:endParaRPr lang="en-US" sz="2600" kern="1200" dirty="0"/>
        </a:p>
      </dsp:txBody>
      <dsp:txXfrm>
        <a:off x="73229" y="75501"/>
        <a:ext cx="3239434" cy="1353639"/>
      </dsp:txXfrm>
    </dsp:sp>
    <dsp:sp modelId="{1289D6D9-BD00-46D5-8165-80765D1CF7C7}">
      <dsp:nvSpPr>
        <dsp:cNvPr id="0" name=""/>
        <dsp:cNvSpPr/>
      </dsp:nvSpPr>
      <dsp:spPr>
        <a:xfrm rot="5400000">
          <a:off x="5795535" y="-682257"/>
          <a:ext cx="1200078" cy="601936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DE" sz="1600" b="1" kern="1200" dirty="0"/>
            <a:t>Datenverfügbarkeit</a:t>
          </a:r>
          <a:endParaRPr lang="en-US" sz="1600" kern="1200" dirty="0"/>
        </a:p>
        <a:p>
          <a:pPr marL="171450" lvl="1" indent="-171450" algn="l" defTabSz="711200">
            <a:lnSpc>
              <a:spcPct val="90000"/>
            </a:lnSpc>
            <a:spcBef>
              <a:spcPct val="0"/>
            </a:spcBef>
            <a:spcAft>
              <a:spcPct val="15000"/>
            </a:spcAft>
            <a:buChar char="•"/>
          </a:pPr>
          <a:r>
            <a:rPr lang="de-DE" sz="1600" b="1" kern="1200" dirty="0"/>
            <a:t>Datenintegration</a:t>
          </a:r>
          <a:endParaRPr lang="en-US" sz="1600" kern="1200" dirty="0"/>
        </a:p>
        <a:p>
          <a:pPr marL="171450" lvl="1" indent="-171450" algn="l" defTabSz="711200">
            <a:lnSpc>
              <a:spcPct val="90000"/>
            </a:lnSpc>
            <a:spcBef>
              <a:spcPct val="0"/>
            </a:spcBef>
            <a:spcAft>
              <a:spcPct val="15000"/>
            </a:spcAft>
            <a:buChar char="•"/>
          </a:pPr>
          <a:r>
            <a:rPr lang="de-DE" sz="1600" b="1" kern="1200" dirty="0"/>
            <a:t>Datensicherheit und </a:t>
          </a:r>
          <a:r>
            <a:rPr lang="de-DE" sz="1600" b="1" kern="1200" dirty="0" err="1"/>
            <a:t>Governance</a:t>
          </a:r>
          <a:endParaRPr lang="en-US" sz="1600" kern="1200" dirty="0"/>
        </a:p>
      </dsp:txBody>
      <dsp:txXfrm rot="-5400000">
        <a:off x="3385893" y="1785968"/>
        <a:ext cx="5960780" cy="1082912"/>
      </dsp:txXfrm>
    </dsp:sp>
    <dsp:sp modelId="{D3AF9795-09DB-4E80-995D-5A2CAB8579A8}">
      <dsp:nvSpPr>
        <dsp:cNvPr id="0" name=""/>
        <dsp:cNvSpPr/>
      </dsp:nvSpPr>
      <dsp:spPr>
        <a:xfrm>
          <a:off x="0" y="1577375"/>
          <a:ext cx="3385892" cy="15000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e-DE" sz="2600" b="1" kern="1200" dirty="0"/>
            <a:t>Dateninfrastruktur und -management</a:t>
          </a:r>
          <a:endParaRPr lang="en-US" sz="2600" kern="1200" dirty="0"/>
        </a:p>
      </dsp:txBody>
      <dsp:txXfrm>
        <a:off x="73229" y="1650604"/>
        <a:ext cx="3239434" cy="1353639"/>
      </dsp:txXfrm>
    </dsp:sp>
    <dsp:sp modelId="{F528DCE6-75FF-474F-B225-A6DC3C496AE2}">
      <dsp:nvSpPr>
        <dsp:cNvPr id="0" name=""/>
        <dsp:cNvSpPr/>
      </dsp:nvSpPr>
      <dsp:spPr>
        <a:xfrm rot="5400000">
          <a:off x="5795535" y="892844"/>
          <a:ext cx="1200078" cy="601936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DE" sz="1600" b="1" kern="1200" dirty="0"/>
            <a:t>Fachkompetenz</a:t>
          </a:r>
          <a:endParaRPr lang="en-US" sz="1600" kern="1200" dirty="0"/>
        </a:p>
        <a:p>
          <a:pPr marL="171450" lvl="1" indent="-171450" algn="l" defTabSz="711200">
            <a:lnSpc>
              <a:spcPct val="90000"/>
            </a:lnSpc>
            <a:spcBef>
              <a:spcPct val="0"/>
            </a:spcBef>
            <a:spcAft>
              <a:spcPct val="15000"/>
            </a:spcAft>
            <a:buChar char="•"/>
          </a:pPr>
          <a:r>
            <a:rPr lang="de-DE" sz="1600" b="1" kern="1200" dirty="0"/>
            <a:t>Weiterbildung und Entwicklung</a:t>
          </a:r>
          <a:endParaRPr lang="en-US" sz="1600" kern="1200" dirty="0"/>
        </a:p>
        <a:p>
          <a:pPr marL="171450" lvl="1" indent="-171450" algn="l" defTabSz="711200">
            <a:lnSpc>
              <a:spcPct val="90000"/>
            </a:lnSpc>
            <a:spcBef>
              <a:spcPct val="0"/>
            </a:spcBef>
            <a:spcAft>
              <a:spcPct val="15000"/>
            </a:spcAft>
            <a:buChar char="•"/>
          </a:pPr>
          <a:r>
            <a:rPr lang="de-DE" sz="1600" b="1" kern="1200" dirty="0"/>
            <a:t>Interdisziplinäre Zusammenarbeit</a:t>
          </a:r>
          <a:endParaRPr lang="en-US" sz="1600" kern="1200" dirty="0"/>
        </a:p>
        <a:p>
          <a:pPr marL="171450" lvl="1" indent="-171450" algn="l" defTabSz="711200">
            <a:lnSpc>
              <a:spcPct val="90000"/>
            </a:lnSpc>
            <a:spcBef>
              <a:spcPct val="0"/>
            </a:spcBef>
            <a:spcAft>
              <a:spcPct val="15000"/>
            </a:spcAft>
            <a:buChar char="•"/>
          </a:pPr>
          <a:r>
            <a:rPr lang="de-DE" sz="1600" b="1" kern="1200" dirty="0"/>
            <a:t>Change Management</a:t>
          </a:r>
          <a:endParaRPr lang="en-US" sz="1600" kern="1200" dirty="0"/>
        </a:p>
      </dsp:txBody>
      <dsp:txXfrm rot="-5400000">
        <a:off x="3385893" y="3361070"/>
        <a:ext cx="5960780" cy="1082912"/>
      </dsp:txXfrm>
    </dsp:sp>
    <dsp:sp modelId="{0E10CCAA-1DA7-4BD8-9F76-A43F1D98F0E6}">
      <dsp:nvSpPr>
        <dsp:cNvPr id="0" name=""/>
        <dsp:cNvSpPr/>
      </dsp:nvSpPr>
      <dsp:spPr>
        <a:xfrm>
          <a:off x="0" y="3152477"/>
          <a:ext cx="3385892" cy="15000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e-DE" sz="2600" b="1" kern="1200" dirty="0"/>
            <a:t>Fähigkeiten und Talente</a:t>
          </a:r>
          <a:endParaRPr lang="en-US" sz="2600" kern="1200" dirty="0"/>
        </a:p>
      </dsp:txBody>
      <dsp:txXfrm>
        <a:off x="73229" y="3225706"/>
        <a:ext cx="3239434" cy="1353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CD7E-BB7F-40D8-8E3E-358BDB912C03}">
      <dsp:nvSpPr>
        <dsp:cNvPr id="0" name=""/>
        <dsp:cNvSpPr/>
      </dsp:nvSpPr>
      <dsp:spPr>
        <a:xfrm rot="5400000">
          <a:off x="5795535" y="-2257360"/>
          <a:ext cx="1200078" cy="601936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DE" sz="2100" b="1" kern="1200"/>
            <a:t>Technologieeinsatz</a:t>
          </a:r>
          <a:endParaRPr lang="en-US" sz="2100" kern="1200" dirty="0"/>
        </a:p>
        <a:p>
          <a:pPr marL="228600" lvl="1" indent="-228600" algn="l" defTabSz="933450">
            <a:lnSpc>
              <a:spcPct val="90000"/>
            </a:lnSpc>
            <a:spcBef>
              <a:spcPct val="0"/>
            </a:spcBef>
            <a:spcAft>
              <a:spcPct val="15000"/>
            </a:spcAft>
            <a:buChar char="•"/>
          </a:pPr>
          <a:r>
            <a:rPr lang="de-DE" sz="2100" b="1" kern="1200" dirty="0"/>
            <a:t>Automatisierung</a:t>
          </a:r>
          <a:endParaRPr lang="en-US" sz="2100" kern="1200" dirty="0"/>
        </a:p>
        <a:p>
          <a:pPr marL="228600" lvl="1" indent="-228600" algn="l" defTabSz="933450">
            <a:lnSpc>
              <a:spcPct val="90000"/>
            </a:lnSpc>
            <a:spcBef>
              <a:spcPct val="0"/>
            </a:spcBef>
            <a:spcAft>
              <a:spcPct val="15000"/>
            </a:spcAft>
            <a:buChar char="•"/>
          </a:pPr>
          <a:r>
            <a:rPr lang="de-DE" sz="2100" b="1" kern="1200" dirty="0"/>
            <a:t>Innovationsfähigkeit</a:t>
          </a:r>
          <a:endParaRPr lang="en-US" sz="2100" kern="1200" dirty="0"/>
        </a:p>
      </dsp:txBody>
      <dsp:txXfrm rot="-5400000">
        <a:off x="3385893" y="210865"/>
        <a:ext cx="5960780" cy="1082912"/>
      </dsp:txXfrm>
    </dsp:sp>
    <dsp:sp modelId="{F00EBB7B-C23C-4FA6-8E5D-FEA9844510DC}">
      <dsp:nvSpPr>
        <dsp:cNvPr id="0" name=""/>
        <dsp:cNvSpPr/>
      </dsp:nvSpPr>
      <dsp:spPr>
        <a:xfrm>
          <a:off x="0" y="2272"/>
          <a:ext cx="3385892" cy="1500097"/>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e-DE" sz="2600" b="1" kern="1200" dirty="0"/>
            <a:t>Technologie und Tools</a:t>
          </a:r>
          <a:endParaRPr lang="en-US" sz="2600" kern="1200" dirty="0"/>
        </a:p>
      </dsp:txBody>
      <dsp:txXfrm>
        <a:off x="73229" y="75501"/>
        <a:ext cx="3239434" cy="1353639"/>
      </dsp:txXfrm>
    </dsp:sp>
    <dsp:sp modelId="{1289D6D9-BD00-46D5-8165-80765D1CF7C7}">
      <dsp:nvSpPr>
        <dsp:cNvPr id="0" name=""/>
        <dsp:cNvSpPr/>
      </dsp:nvSpPr>
      <dsp:spPr>
        <a:xfrm rot="5400000">
          <a:off x="5795535" y="-682257"/>
          <a:ext cx="1200078" cy="601936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DE" sz="2100" b="1" kern="1200"/>
            <a:t>Prozessoptimierung</a:t>
          </a:r>
          <a:endParaRPr lang="en-US" sz="2100" kern="1200" dirty="0"/>
        </a:p>
        <a:p>
          <a:pPr marL="228600" lvl="1" indent="-228600" algn="l" defTabSz="933450">
            <a:lnSpc>
              <a:spcPct val="90000"/>
            </a:lnSpc>
            <a:spcBef>
              <a:spcPct val="0"/>
            </a:spcBef>
            <a:spcAft>
              <a:spcPct val="15000"/>
            </a:spcAft>
            <a:buChar char="•"/>
          </a:pPr>
          <a:r>
            <a:rPr lang="de-DE" sz="2100" b="1" kern="1200"/>
            <a:t>Skalierbarkeit</a:t>
          </a:r>
          <a:r>
            <a:rPr lang="de-DE" sz="2100" kern="1200"/>
            <a:t>:</a:t>
          </a:r>
          <a:endParaRPr lang="en-US" sz="2100" kern="1200" dirty="0"/>
        </a:p>
        <a:p>
          <a:pPr marL="228600" lvl="1" indent="-228600" algn="l" defTabSz="933450">
            <a:lnSpc>
              <a:spcPct val="90000"/>
            </a:lnSpc>
            <a:spcBef>
              <a:spcPct val="0"/>
            </a:spcBef>
            <a:spcAft>
              <a:spcPct val="15000"/>
            </a:spcAft>
            <a:buChar char="•"/>
          </a:pPr>
          <a:r>
            <a:rPr lang="de-DE" sz="2100" b="1" kern="1200" dirty="0"/>
            <a:t>Kontinuierliche Verbesserung</a:t>
          </a:r>
          <a:endParaRPr lang="en-US" sz="2100" kern="1200" dirty="0"/>
        </a:p>
      </dsp:txBody>
      <dsp:txXfrm rot="-5400000">
        <a:off x="3385893" y="1785968"/>
        <a:ext cx="5960780" cy="1082912"/>
      </dsp:txXfrm>
    </dsp:sp>
    <dsp:sp modelId="{D3AF9795-09DB-4E80-995D-5A2CAB8579A8}">
      <dsp:nvSpPr>
        <dsp:cNvPr id="0" name=""/>
        <dsp:cNvSpPr/>
      </dsp:nvSpPr>
      <dsp:spPr>
        <a:xfrm>
          <a:off x="0" y="1577375"/>
          <a:ext cx="3385892" cy="15000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e-DE" sz="2600" b="1" kern="1200"/>
            <a:t>Prozessintegration</a:t>
          </a:r>
          <a:endParaRPr lang="en-US" sz="2600" kern="1200" dirty="0"/>
        </a:p>
      </dsp:txBody>
      <dsp:txXfrm>
        <a:off x="73229" y="1650604"/>
        <a:ext cx="3239434" cy="1353639"/>
      </dsp:txXfrm>
    </dsp:sp>
    <dsp:sp modelId="{F528DCE6-75FF-474F-B225-A6DC3C496AE2}">
      <dsp:nvSpPr>
        <dsp:cNvPr id="0" name=""/>
        <dsp:cNvSpPr/>
      </dsp:nvSpPr>
      <dsp:spPr>
        <a:xfrm rot="5400000">
          <a:off x="5795535" y="892844"/>
          <a:ext cx="1200078" cy="601936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e-DE" sz="2100" b="1" kern="1200"/>
            <a:t>Compliance</a:t>
          </a:r>
          <a:endParaRPr lang="en-US" sz="2100" kern="1200" dirty="0"/>
        </a:p>
        <a:p>
          <a:pPr marL="228600" lvl="1" indent="-228600" algn="l" defTabSz="933450">
            <a:lnSpc>
              <a:spcPct val="90000"/>
            </a:lnSpc>
            <a:spcBef>
              <a:spcPct val="0"/>
            </a:spcBef>
            <a:spcAft>
              <a:spcPct val="15000"/>
            </a:spcAft>
            <a:buChar char="•"/>
          </a:pPr>
          <a:r>
            <a:rPr lang="de-DE" sz="2100" b="1" kern="1200" dirty="0"/>
            <a:t>Ethikrichtlinien</a:t>
          </a:r>
          <a:endParaRPr lang="en-US" sz="2100" kern="1200" dirty="0"/>
        </a:p>
        <a:p>
          <a:pPr marL="228600" lvl="1" indent="-228600" algn="l" defTabSz="933450">
            <a:lnSpc>
              <a:spcPct val="90000"/>
            </a:lnSpc>
            <a:spcBef>
              <a:spcPct val="0"/>
            </a:spcBef>
            <a:spcAft>
              <a:spcPct val="15000"/>
            </a:spcAft>
            <a:buChar char="•"/>
          </a:pPr>
          <a:r>
            <a:rPr lang="de-DE" sz="2100" b="1" kern="1200"/>
            <a:t>Risiko- und Sicherheitsmanagement</a:t>
          </a:r>
          <a:endParaRPr lang="en-US" sz="2100" kern="1200" dirty="0"/>
        </a:p>
      </dsp:txBody>
      <dsp:txXfrm rot="-5400000">
        <a:off x="3385893" y="3361070"/>
        <a:ext cx="5960780" cy="1082912"/>
      </dsp:txXfrm>
    </dsp:sp>
    <dsp:sp modelId="{0E10CCAA-1DA7-4BD8-9F76-A43F1D98F0E6}">
      <dsp:nvSpPr>
        <dsp:cNvPr id="0" name=""/>
        <dsp:cNvSpPr/>
      </dsp:nvSpPr>
      <dsp:spPr>
        <a:xfrm>
          <a:off x="0" y="3152477"/>
          <a:ext cx="3385892" cy="15000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e-DE" sz="2600" b="1" kern="1200" dirty="0"/>
            <a:t>Regulatorische und ethische Verantwortung</a:t>
          </a:r>
          <a:endParaRPr lang="en-US" sz="2600" kern="1200" dirty="0"/>
        </a:p>
      </dsp:txBody>
      <dsp:txXfrm>
        <a:off x="73229" y="3225706"/>
        <a:ext cx="3239434" cy="135363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0CABBFA2-3376-4F2B-8A20-D532E0074F4F}" type="datetimeFigureOut">
              <a:rPr lang="en-US" smtClean="0"/>
              <a:t>8/23/2024</a:t>
            </a:fld>
            <a:endParaRPr lang="en-US"/>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78D344ED-4841-4603-BEDD-3624C7199361}" type="slidenum">
              <a:rPr lang="en-US" smtClean="0"/>
              <a:t>‹#›</a:t>
            </a:fld>
            <a:endParaRPr lang="en-US"/>
          </a:p>
        </p:txBody>
      </p:sp>
    </p:spTree>
    <p:extLst>
      <p:ext uri="{BB962C8B-B14F-4D97-AF65-F5344CB8AC3E}">
        <p14:creationId xmlns:p14="http://schemas.microsoft.com/office/powerpoint/2010/main" val="425688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a:t>
            </a:fld>
            <a:endParaRPr lang="en-US"/>
          </a:p>
        </p:txBody>
      </p:sp>
    </p:spTree>
    <p:extLst>
      <p:ext uri="{BB962C8B-B14F-4D97-AF65-F5344CB8AC3E}">
        <p14:creationId xmlns:p14="http://schemas.microsoft.com/office/powerpoint/2010/main" val="304802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10</a:t>
            </a:fld>
            <a:endParaRPr lang="en-US"/>
          </a:p>
        </p:txBody>
      </p:sp>
    </p:spTree>
    <p:extLst>
      <p:ext uri="{BB962C8B-B14F-4D97-AF65-F5344CB8AC3E}">
        <p14:creationId xmlns:p14="http://schemas.microsoft.com/office/powerpoint/2010/main" val="113234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Unter einer </a:t>
            </a:r>
            <a:r>
              <a:rPr lang="de-DE" b="1" dirty="0"/>
              <a:t>KI-Strategie in einem Versicherungsunternehmen</a:t>
            </a:r>
            <a:r>
              <a:rPr lang="de-DE" dirty="0"/>
              <a:t> versteht man einen strukturierten und langfristigen Plan, der darauf abzielt, Künstliche Intelligenz (KI) und maschinelles Lernen (ML) effektiv in die Geschäftsprozesse und Dienstleistungen des Unternehmens zu integrieren. Diese Strategie dient dazu, die Wettbewerbsfähigkeit zu steigern, betriebliche Effizienz zu verbessern, Risiken zu minimieren und innovative Produkte und Dienstleistungen für Kunden zu entwickeln.</a:t>
            </a:r>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11</a:t>
            </a:fld>
            <a:endParaRPr lang="en-US"/>
          </a:p>
        </p:txBody>
      </p:sp>
    </p:spTree>
    <p:extLst>
      <p:ext uri="{BB962C8B-B14F-4D97-AF65-F5344CB8AC3E}">
        <p14:creationId xmlns:p14="http://schemas.microsoft.com/office/powerpoint/2010/main" val="1041562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Unter einer </a:t>
            </a:r>
            <a:r>
              <a:rPr lang="de-DE" b="1" dirty="0"/>
              <a:t>KI-Strategie in einem Versicherungsunternehmen</a:t>
            </a:r>
            <a:r>
              <a:rPr lang="de-DE" dirty="0"/>
              <a:t> versteht man einen strukturierten und langfristigen Plan, der darauf abzielt, Künstliche Intelligenz (KI) und maschinelles Lernen (ML) effektiv in die Geschäftsprozesse und Dienstleistungen des Unternehmens zu integrieren. Diese Strategie dient dazu, die Wettbewerbsfähigkeit zu steigern, betriebliche Effizienz zu verbessern, Risiken zu minimieren und innovative Produkte und Dienstleistungen für Kunden zu entwickeln.</a:t>
            </a:r>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12</a:t>
            </a:fld>
            <a:endParaRPr lang="en-US"/>
          </a:p>
        </p:txBody>
      </p:sp>
    </p:spTree>
    <p:extLst>
      <p:ext uri="{BB962C8B-B14F-4D97-AF65-F5344CB8AC3E}">
        <p14:creationId xmlns:p14="http://schemas.microsoft.com/office/powerpoint/2010/main" val="90923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13</a:t>
            </a:fld>
            <a:endParaRPr lang="en-US"/>
          </a:p>
        </p:txBody>
      </p:sp>
    </p:spTree>
    <p:extLst>
      <p:ext uri="{BB962C8B-B14F-4D97-AF65-F5344CB8AC3E}">
        <p14:creationId xmlns:p14="http://schemas.microsoft.com/office/powerpoint/2010/main" val="168684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Vorteile der Entwicklung von KI-Projekten mit internen Ressourcen</a:t>
            </a:r>
          </a:p>
          <a:p>
            <a:pPr>
              <a:buFont typeface="+mj-lt"/>
              <a:buAutoNum type="arabicPeriod"/>
            </a:pPr>
            <a:r>
              <a:rPr lang="de-DE" b="1" dirty="0"/>
              <a:t>Tiefes Unternehmensverständnis</a:t>
            </a:r>
            <a:r>
              <a:rPr lang="de-DE" dirty="0"/>
              <a:t>:</a:t>
            </a:r>
          </a:p>
          <a:p>
            <a:pPr marL="742950" lvl="1" indent="-285750">
              <a:buFont typeface="+mj-lt"/>
              <a:buAutoNum type="arabicPeriod"/>
            </a:pPr>
            <a:r>
              <a:rPr lang="de-DE" dirty="0"/>
              <a:t>Interne Teams haben ein umfassendes Wissen über die Geschäftsprozesse, Kultur und spezifischen Bedürfnisse des Unternehmens, was zu maßgeschneiderten Lösungen führt.</a:t>
            </a:r>
          </a:p>
          <a:p>
            <a:pPr>
              <a:buFont typeface="+mj-lt"/>
              <a:buAutoNum type="arabicPeriod"/>
            </a:pPr>
            <a:r>
              <a:rPr lang="de-DE" b="1" dirty="0"/>
              <a:t>Kontrolle und Flexibilität</a:t>
            </a:r>
            <a:r>
              <a:rPr lang="de-DE" dirty="0"/>
              <a:t>:</a:t>
            </a:r>
          </a:p>
          <a:p>
            <a:pPr marL="742950" lvl="1" indent="-285750">
              <a:buFont typeface="+mj-lt"/>
              <a:buAutoNum type="arabicPeriod"/>
            </a:pPr>
            <a:r>
              <a:rPr lang="de-DE" dirty="0"/>
              <a:t>Unternehmen haben vollständige Kontrolle über den Projektverlauf und können schnell Anpassungen vornehmen, wenn sich Anforderungen oder Prioritäten ändern.</a:t>
            </a:r>
          </a:p>
          <a:p>
            <a:pPr>
              <a:buFont typeface="+mj-lt"/>
              <a:buAutoNum type="arabicPeriod"/>
            </a:pPr>
            <a:r>
              <a:rPr lang="de-DE" b="1" dirty="0"/>
              <a:t>Datenschutz und Sicherheit</a:t>
            </a:r>
            <a:r>
              <a:rPr lang="de-DE" dirty="0"/>
              <a:t>:</a:t>
            </a:r>
          </a:p>
          <a:p>
            <a:pPr marL="742950" lvl="1" indent="-285750">
              <a:buFont typeface="+mj-lt"/>
              <a:buAutoNum type="arabicPeriod"/>
            </a:pPr>
            <a:r>
              <a:rPr lang="de-DE" dirty="0"/>
              <a:t>Sensible Daten bleiben im Unternehmen, was das Risiko von Datenschutzverletzungen und Sicherheitslücken minimiert.</a:t>
            </a:r>
          </a:p>
          <a:p>
            <a:pPr>
              <a:buFont typeface="+mj-lt"/>
              <a:buAutoNum type="arabicPeriod"/>
            </a:pPr>
            <a:r>
              <a:rPr lang="de-DE" b="1" dirty="0"/>
              <a:t>Nachhaltigkeit und Wissenstransfer</a:t>
            </a:r>
            <a:r>
              <a:rPr lang="de-DE" dirty="0"/>
              <a:t>:</a:t>
            </a:r>
          </a:p>
          <a:p>
            <a:pPr marL="742950" lvl="1" indent="-285750">
              <a:buFont typeface="+mj-lt"/>
              <a:buAutoNum type="arabicPeriod"/>
            </a:pPr>
            <a:r>
              <a:rPr lang="de-DE" dirty="0"/>
              <a:t>Durch den Aufbau von internem Know-how wird die langfristige Wartung und Weiterentwicklung der KI-Lösungen erleichtert, ohne von externen Anbietern abhängig zu sein.</a:t>
            </a:r>
          </a:p>
          <a:p>
            <a:pPr>
              <a:buFont typeface="+mj-lt"/>
              <a:buAutoNum type="arabicPeriod"/>
            </a:pPr>
            <a:r>
              <a:rPr lang="de-DE" b="1" dirty="0"/>
              <a:t>Kultur- und Prozessintegration</a:t>
            </a:r>
            <a:r>
              <a:rPr lang="de-DE" dirty="0"/>
              <a:t>:</a:t>
            </a:r>
          </a:p>
          <a:p>
            <a:pPr marL="742950" lvl="1" indent="-285750">
              <a:buFont typeface="+mj-lt"/>
              <a:buAutoNum type="arabicPeriod"/>
            </a:pPr>
            <a:r>
              <a:rPr lang="de-DE" dirty="0"/>
              <a:t>Interne Teams können KI-Projekte nahtloser in die bestehenden Unternehmensprozesse integrieren, da sie die Unternehmenskultur und internen Abläufe gut kennen.</a:t>
            </a:r>
          </a:p>
          <a:p>
            <a:endParaRPr lang="en-US" dirty="0"/>
          </a:p>
          <a:p>
            <a:r>
              <a:rPr lang="de-DE" b="1" dirty="0"/>
              <a:t>Vorteile der Entwicklung von KI-Projekten mit externen Ressourcen</a:t>
            </a:r>
          </a:p>
          <a:p>
            <a:pPr>
              <a:buFont typeface="+mj-lt"/>
              <a:buAutoNum type="arabicPeriod"/>
            </a:pPr>
            <a:r>
              <a:rPr lang="de-DE" b="1" dirty="0"/>
              <a:t>Zugang zu spezialisierter Expertise</a:t>
            </a:r>
            <a:r>
              <a:rPr lang="de-DE" dirty="0"/>
              <a:t>:</a:t>
            </a:r>
          </a:p>
          <a:p>
            <a:pPr marL="742950" lvl="1" indent="-285750">
              <a:buFont typeface="+mj-lt"/>
              <a:buAutoNum type="arabicPeriod"/>
            </a:pPr>
            <a:r>
              <a:rPr lang="de-DE" dirty="0"/>
              <a:t>Externe Anbieter bringen oft spezialisiertes Wissen und Erfahrung in KI-Technologien mit, die intern nicht vorhanden sind, was zu innovativeren und technisch ausgereifteren Lösungen führt.</a:t>
            </a:r>
          </a:p>
          <a:p>
            <a:pPr>
              <a:buFont typeface="+mj-lt"/>
              <a:buAutoNum type="arabicPeriod"/>
            </a:pPr>
            <a:r>
              <a:rPr lang="de-DE" b="1" dirty="0"/>
              <a:t>Schnelle Implementierung</a:t>
            </a:r>
            <a:r>
              <a:rPr lang="de-DE" dirty="0"/>
              <a:t>:</a:t>
            </a:r>
          </a:p>
          <a:p>
            <a:pPr marL="742950" lvl="1" indent="-285750">
              <a:buFont typeface="+mj-lt"/>
              <a:buAutoNum type="arabicPeriod"/>
            </a:pPr>
            <a:r>
              <a:rPr lang="de-DE" dirty="0"/>
              <a:t>Externe Teams können in der Regel sofort starten und haben oft standardisierte Prozesse, um Projekte schneller voranzutreiben, was die Time-</a:t>
            </a:r>
            <a:r>
              <a:rPr lang="de-DE" dirty="0" err="1"/>
              <a:t>to</a:t>
            </a:r>
            <a:r>
              <a:rPr lang="de-DE" dirty="0"/>
              <a:t>-Market verkürzt.</a:t>
            </a:r>
          </a:p>
          <a:p>
            <a:pPr>
              <a:buFont typeface="+mj-lt"/>
              <a:buAutoNum type="arabicPeriod"/>
            </a:pPr>
            <a:r>
              <a:rPr lang="de-DE" b="1" dirty="0"/>
              <a:t>Kosteneffizienz</a:t>
            </a:r>
            <a:r>
              <a:rPr lang="de-DE" dirty="0"/>
              <a:t>:</a:t>
            </a:r>
          </a:p>
          <a:p>
            <a:pPr marL="742950" lvl="1" indent="-285750">
              <a:buFont typeface="+mj-lt"/>
              <a:buAutoNum type="arabicPeriod"/>
            </a:pPr>
            <a:r>
              <a:rPr lang="de-DE" dirty="0"/>
              <a:t>Durch die Nutzung externer Ressourcen können Unternehmen Projektkosten variabel halten und vermeiden die hohen Fixkosten für den Aufbau und die Unterhaltung interner Teams.</a:t>
            </a:r>
          </a:p>
          <a:p>
            <a:pPr>
              <a:buFont typeface="+mj-lt"/>
              <a:buAutoNum type="arabicPeriod"/>
            </a:pPr>
            <a:r>
              <a:rPr lang="de-DE" b="1" dirty="0"/>
              <a:t>Fokus auf Kernkompetenzen</a:t>
            </a:r>
            <a:r>
              <a:rPr lang="de-DE" dirty="0"/>
              <a:t>:</a:t>
            </a:r>
          </a:p>
          <a:p>
            <a:pPr marL="742950" lvl="1" indent="-285750">
              <a:buFont typeface="+mj-lt"/>
              <a:buAutoNum type="arabicPeriod"/>
            </a:pPr>
            <a:r>
              <a:rPr lang="de-DE" dirty="0"/>
              <a:t>Unternehmen können sich auf ihre Kernkompetenzen konzentrieren und gleichzeitig von der Expertise und Effizienz externer Dienstleister profitieren.</a:t>
            </a:r>
          </a:p>
          <a:p>
            <a:pPr>
              <a:buFont typeface="+mj-lt"/>
              <a:buAutoNum type="arabicPeriod"/>
            </a:pPr>
            <a:r>
              <a:rPr lang="de-DE" b="1" dirty="0"/>
              <a:t>Risikominimierung</a:t>
            </a:r>
            <a:r>
              <a:rPr lang="de-DE" dirty="0"/>
              <a:t>:</a:t>
            </a:r>
          </a:p>
          <a:p>
            <a:pPr marL="742950" lvl="1" indent="-285750">
              <a:buFont typeface="+mj-lt"/>
              <a:buAutoNum type="arabicPeriod"/>
            </a:pPr>
            <a:r>
              <a:rPr lang="de-DE" dirty="0"/>
              <a:t>Externe Anbieter tragen einen Teil des Projekt- und Implementierungsrisikos, was das Unternehmen entlastet und eine bessere Risikoallokation ermöglicht.</a:t>
            </a:r>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14</a:t>
            </a:fld>
            <a:endParaRPr lang="en-US"/>
          </a:p>
        </p:txBody>
      </p:sp>
    </p:spTree>
    <p:extLst>
      <p:ext uri="{BB962C8B-B14F-4D97-AF65-F5344CB8AC3E}">
        <p14:creationId xmlns:p14="http://schemas.microsoft.com/office/powerpoint/2010/main" val="4124599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r>
              <a:rPr lang="de-DE" b="1" dirty="0"/>
              <a:t>Eigene Modelle (Custom AI Models)</a:t>
            </a:r>
            <a:r>
              <a:rPr lang="de-DE" dirty="0"/>
              <a:t>:</a:t>
            </a:r>
          </a:p>
          <a:p>
            <a:pPr>
              <a:buFont typeface="Arial" panose="020B0604020202020204" pitchFamily="34" charset="0"/>
              <a:buChar char="•"/>
            </a:pPr>
            <a:r>
              <a:rPr lang="de-DE" dirty="0"/>
              <a:t>Unternehmen entwickeln ihre eigenen KI-Modelle, die speziell auf ihre individuellen Geschäftsanforderungen und Daten zugeschnitten sind. Diese Modelle bieten maximale Anpassungsfähigkeit und Kontrolle, erfordern jedoch eine hohe interne Expertise und Ressourcen.</a:t>
            </a:r>
          </a:p>
          <a:p>
            <a:r>
              <a:rPr lang="de-DE" b="1" dirty="0" err="1"/>
              <a:t>Hyperscaler</a:t>
            </a:r>
            <a:r>
              <a:rPr lang="de-DE" b="1" dirty="0"/>
              <a:t>-Services (Cloud AI Services)</a:t>
            </a:r>
            <a:r>
              <a:rPr lang="de-DE" dirty="0"/>
              <a:t>:</a:t>
            </a:r>
          </a:p>
          <a:p>
            <a:pPr>
              <a:buFont typeface="Arial" panose="020B0604020202020204" pitchFamily="34" charset="0"/>
              <a:buChar char="•"/>
            </a:pPr>
            <a:r>
              <a:rPr lang="de-DE" dirty="0" err="1"/>
              <a:t>Hyperscaler</a:t>
            </a:r>
            <a:r>
              <a:rPr lang="de-DE" dirty="0"/>
              <a:t> wie AWS, Google Cloud, und Microsoft Azure bieten KI-Services an, die in der Cloud betrieben werden. Diese Services umfassen vortrainierte Modelle und Tools für maschinelles Lernen, die schnell und skalierbar eingesetzt werden können. Sie sind ideal für Unternehmen, die schnell loslegen möchten, ohne eigene Infrastruktur aufzubauen.</a:t>
            </a:r>
          </a:p>
          <a:p>
            <a:r>
              <a:rPr lang="de-DE" b="1" dirty="0"/>
              <a:t>Open-Source-KI (Open-Source AI)</a:t>
            </a:r>
            <a:r>
              <a:rPr lang="de-DE" dirty="0"/>
              <a:t>:</a:t>
            </a:r>
          </a:p>
          <a:p>
            <a:pPr>
              <a:buFont typeface="Arial" panose="020B0604020202020204" pitchFamily="34" charset="0"/>
              <a:buChar char="•"/>
            </a:pPr>
            <a:r>
              <a:rPr lang="de-DE" dirty="0"/>
              <a:t>Open-Source-KI-Lösungen, wie </a:t>
            </a:r>
            <a:r>
              <a:rPr lang="de-DE" dirty="0" err="1"/>
              <a:t>TensorFlow</a:t>
            </a:r>
            <a:r>
              <a:rPr lang="de-DE" dirty="0"/>
              <a:t>, </a:t>
            </a:r>
            <a:r>
              <a:rPr lang="de-DE" dirty="0" err="1"/>
              <a:t>PyTorch</a:t>
            </a:r>
            <a:r>
              <a:rPr lang="de-DE" dirty="0"/>
              <a:t> oder </a:t>
            </a:r>
            <a:r>
              <a:rPr lang="de-DE" dirty="0" err="1"/>
              <a:t>OpenAI’s</a:t>
            </a:r>
            <a:r>
              <a:rPr lang="de-DE" dirty="0"/>
              <a:t> GPT, bieten kostenfreie und flexible Plattformen zur Entwicklung und Implementierung von KI. Diese Tools sind besonders bei Entwicklern beliebt, die von einer breiten Community und schneller Innovation profitieren möchten.</a:t>
            </a:r>
          </a:p>
          <a:p>
            <a:r>
              <a:rPr lang="de-DE" b="1" dirty="0"/>
              <a:t>KI-Plattformen (AI </a:t>
            </a:r>
            <a:r>
              <a:rPr lang="de-DE" b="1" dirty="0" err="1"/>
              <a:t>Platforms</a:t>
            </a:r>
            <a:r>
              <a:rPr lang="de-DE" b="1" dirty="0"/>
              <a:t>)</a:t>
            </a:r>
            <a:r>
              <a:rPr lang="de-DE" dirty="0"/>
              <a:t>:</a:t>
            </a:r>
          </a:p>
          <a:p>
            <a:pPr>
              <a:buFont typeface="Arial" panose="020B0604020202020204" pitchFamily="34" charset="0"/>
              <a:buChar char="•"/>
            </a:pPr>
            <a:r>
              <a:rPr lang="de-DE" dirty="0"/>
              <a:t>Unternehmen können auch spezialisierte KI-Plattformen nutzen, die verschiedene Tools und Funktionen bündeln, um den gesamten Lebenszyklus von KI-Projekten zu unterstützen, von der Datenvorbereitung bis zur Modellbereitstellung. Beispiele sind </a:t>
            </a:r>
            <a:r>
              <a:rPr lang="de-DE" dirty="0" err="1"/>
              <a:t>DataRobot</a:t>
            </a:r>
            <a:r>
              <a:rPr lang="de-DE" dirty="0"/>
              <a:t> oder H2O.ai, die oft für ihre Benutzerfreundlichkeit und umfassende Funktionen geschätzt werden.</a:t>
            </a:r>
          </a:p>
          <a:p>
            <a:r>
              <a:rPr lang="de-DE" b="1" dirty="0"/>
              <a:t>Vortrainierte Modelle (</a:t>
            </a:r>
            <a:r>
              <a:rPr lang="de-DE" b="1" dirty="0" err="1"/>
              <a:t>Pretrained</a:t>
            </a:r>
            <a:r>
              <a:rPr lang="de-DE" b="1" dirty="0"/>
              <a:t> Models)</a:t>
            </a:r>
            <a:r>
              <a:rPr lang="de-DE" dirty="0"/>
              <a:t>:</a:t>
            </a:r>
          </a:p>
          <a:p>
            <a:pPr>
              <a:buFont typeface="Arial" panose="020B0604020202020204" pitchFamily="34" charset="0"/>
              <a:buChar char="•"/>
            </a:pPr>
            <a:r>
              <a:rPr lang="de-DE" dirty="0"/>
              <a:t>Vortrainierte Modelle sind KI-Modelle, die bereits auf umfangreichen Datensätzen trainiert wurden und sofort für spezifische Aufgaben wie Bilderkennung, Textanalyse oder Spracherkennung eingesetzt werden können. Diese Modelle werden häufig von </a:t>
            </a:r>
            <a:r>
              <a:rPr lang="de-DE" dirty="0" err="1"/>
              <a:t>Hyperscalern</a:t>
            </a:r>
            <a:r>
              <a:rPr lang="de-DE" dirty="0"/>
              <a:t> oder spezialisierten Anbietern zur Verfügung gestellt und eignen sich für Anwendungen, bei denen spezifische Trainingserfordernisse minimiert werden sollen.</a:t>
            </a:r>
          </a:p>
          <a:p>
            <a:r>
              <a:rPr lang="de-DE" b="1" dirty="0"/>
              <a:t>KI-</a:t>
            </a:r>
            <a:r>
              <a:rPr lang="de-DE" b="1" dirty="0" err="1"/>
              <a:t>as</a:t>
            </a:r>
            <a:r>
              <a:rPr lang="de-DE" b="1" dirty="0"/>
              <a:t>-a-Service (</a:t>
            </a:r>
            <a:r>
              <a:rPr lang="de-DE" b="1" dirty="0" err="1"/>
              <a:t>AIaaS</a:t>
            </a:r>
            <a:r>
              <a:rPr lang="de-DE" b="1" dirty="0"/>
              <a:t>)</a:t>
            </a:r>
            <a:r>
              <a:rPr lang="de-DE" dirty="0"/>
              <a:t>:</a:t>
            </a:r>
          </a:p>
          <a:p>
            <a:pPr>
              <a:buFont typeface="Arial" panose="020B0604020202020204" pitchFamily="34" charset="0"/>
              <a:buChar char="•"/>
            </a:pPr>
            <a:r>
              <a:rPr lang="de-DE" dirty="0"/>
              <a:t>KI-</a:t>
            </a:r>
            <a:r>
              <a:rPr lang="de-DE" dirty="0" err="1"/>
              <a:t>as</a:t>
            </a:r>
            <a:r>
              <a:rPr lang="de-DE" dirty="0"/>
              <a:t>-a-Service bietet Unternehmen die Möglichkeit, KI-Funktionalitäten über Abonnements oder Pay-</a:t>
            </a:r>
            <a:r>
              <a:rPr lang="de-DE" dirty="0" err="1"/>
              <a:t>as</a:t>
            </a:r>
            <a:r>
              <a:rPr lang="de-DE" dirty="0"/>
              <a:t>-</a:t>
            </a:r>
            <a:r>
              <a:rPr lang="de-DE" dirty="0" err="1"/>
              <a:t>you</a:t>
            </a:r>
            <a:r>
              <a:rPr lang="de-DE" dirty="0"/>
              <a:t>-</a:t>
            </a:r>
            <a:r>
              <a:rPr lang="de-DE" dirty="0" err="1"/>
              <a:t>go</a:t>
            </a:r>
            <a:r>
              <a:rPr lang="de-DE" dirty="0"/>
              <a:t>-Modelle zu nutzen. Dies ermöglicht einen kostengünstigen und unkomplizierten Zugang zu KI, ohne dass Unternehmen umfangreiche Investitionen in Infrastruktur und Personal tätigen müssen. Beispiele sind IBM Watson, Google AI, und Microsoft </a:t>
            </a:r>
            <a:r>
              <a:rPr lang="de-DE" dirty="0" err="1"/>
              <a:t>Cognitive</a:t>
            </a:r>
            <a:r>
              <a:rPr lang="de-DE" dirty="0"/>
              <a:t> Services.</a:t>
            </a:r>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15</a:t>
            </a:fld>
            <a:endParaRPr lang="en-US"/>
          </a:p>
        </p:txBody>
      </p:sp>
    </p:spTree>
    <p:extLst>
      <p:ext uri="{BB962C8B-B14F-4D97-AF65-F5344CB8AC3E}">
        <p14:creationId xmlns:p14="http://schemas.microsoft.com/office/powerpoint/2010/main" val="596450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16</a:t>
            </a:fld>
            <a:endParaRPr lang="en-US"/>
          </a:p>
        </p:txBody>
      </p:sp>
    </p:spTree>
    <p:extLst>
      <p:ext uri="{BB962C8B-B14F-4D97-AF65-F5344CB8AC3E}">
        <p14:creationId xmlns:p14="http://schemas.microsoft.com/office/powerpoint/2010/main" val="140130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a:t>
            </a:r>
            <a:r>
              <a:rPr lang="en-US" dirty="0" err="1"/>
              <a:t>ist</a:t>
            </a:r>
            <a:r>
              <a:rPr lang="en-US" dirty="0"/>
              <a:t> </a:t>
            </a:r>
            <a:r>
              <a:rPr lang="en-US" dirty="0" err="1"/>
              <a:t>passiert</a:t>
            </a:r>
            <a:r>
              <a:rPr lang="en-US" dirty="0"/>
              <a:t>?</a:t>
            </a:r>
          </a:p>
          <a:p>
            <a:endParaRPr lang="en-US" dirty="0"/>
          </a:p>
          <a:p>
            <a:r>
              <a:rPr lang="en-US" dirty="0"/>
              <a:t>Martin </a:t>
            </a:r>
            <a:r>
              <a:rPr lang="en-US" dirty="0" err="1"/>
              <a:t>Bernklau</a:t>
            </a:r>
            <a:r>
              <a:rPr lang="en-US" dirty="0"/>
              <a:t> </a:t>
            </a:r>
            <a:r>
              <a:rPr lang="en-US" dirty="0" err="1"/>
              <a:t>ist</a:t>
            </a:r>
            <a:r>
              <a:rPr lang="en-US" dirty="0"/>
              <a:t> </a:t>
            </a:r>
            <a:r>
              <a:rPr lang="en-US" dirty="0" err="1"/>
              <a:t>als</a:t>
            </a:r>
            <a:r>
              <a:rPr lang="en-US" dirty="0"/>
              <a:t> </a:t>
            </a:r>
            <a:r>
              <a:rPr lang="en-US" dirty="0" err="1"/>
              <a:t>Gerichtsreporter</a:t>
            </a:r>
            <a:r>
              <a:rPr lang="en-US" dirty="0"/>
              <a:t> </a:t>
            </a:r>
            <a:r>
              <a:rPr lang="en-US" dirty="0" err="1"/>
              <a:t>regelmäßig</a:t>
            </a:r>
            <a:r>
              <a:rPr lang="en-US" dirty="0"/>
              <a:t> </a:t>
            </a:r>
            <a:r>
              <a:rPr lang="en-US" dirty="0" err="1"/>
              <a:t>bei</a:t>
            </a:r>
            <a:r>
              <a:rPr lang="en-US" dirty="0"/>
              <a:t> </a:t>
            </a:r>
            <a:r>
              <a:rPr lang="en-US" dirty="0" err="1"/>
              <a:t>Verfahren</a:t>
            </a:r>
            <a:r>
              <a:rPr lang="en-US" dirty="0"/>
              <a:t> </a:t>
            </a:r>
            <a:r>
              <a:rPr lang="en-US" dirty="0" err="1"/>
              <a:t>anwesend</a:t>
            </a:r>
            <a:r>
              <a:rPr lang="en-US" dirty="0"/>
              <a:t> und </a:t>
            </a:r>
            <a:r>
              <a:rPr lang="en-US" dirty="0" err="1"/>
              <a:t>berichtet</a:t>
            </a:r>
            <a:r>
              <a:rPr lang="en-US" dirty="0"/>
              <a:t> </a:t>
            </a:r>
            <a:r>
              <a:rPr lang="en-US" dirty="0" err="1"/>
              <a:t>über</a:t>
            </a:r>
            <a:r>
              <a:rPr lang="en-US" dirty="0"/>
              <a:t> </a:t>
            </a:r>
            <a:r>
              <a:rPr lang="en-US" dirty="0" err="1"/>
              <a:t>diese</a:t>
            </a:r>
            <a:r>
              <a:rPr lang="en-US" dirty="0"/>
              <a:t> in </a:t>
            </a:r>
            <a:r>
              <a:rPr lang="en-US" dirty="0" err="1"/>
              <a:t>verschiedenen</a:t>
            </a:r>
            <a:endParaRPr lang="en-US" dirty="0"/>
          </a:p>
          <a:p>
            <a:r>
              <a:rPr lang="en-US" dirty="0" err="1"/>
              <a:t>Medien</a:t>
            </a:r>
            <a:r>
              <a:rPr lang="en-US" dirty="0"/>
              <a:t>. </a:t>
            </a:r>
            <a:r>
              <a:rPr lang="en-US" dirty="0" err="1"/>
              <a:t>Über</a:t>
            </a:r>
            <a:r>
              <a:rPr lang="en-US" dirty="0"/>
              <a:t> den Bing Copilot </a:t>
            </a:r>
            <a:r>
              <a:rPr lang="en-US" dirty="0" err="1"/>
              <a:t>konnte</a:t>
            </a:r>
            <a:r>
              <a:rPr lang="en-US" dirty="0"/>
              <a:t> man </a:t>
            </a:r>
            <a:r>
              <a:rPr lang="en-US" dirty="0" err="1"/>
              <a:t>Informationen</a:t>
            </a:r>
            <a:r>
              <a:rPr lang="en-US" dirty="0"/>
              <a:t> </a:t>
            </a:r>
            <a:r>
              <a:rPr lang="en-US" dirty="0" err="1"/>
              <a:t>über</a:t>
            </a:r>
            <a:r>
              <a:rPr lang="en-US" dirty="0"/>
              <a:t> </a:t>
            </a:r>
            <a:r>
              <a:rPr lang="en-US" dirty="0" err="1"/>
              <a:t>Ihn</a:t>
            </a:r>
            <a:r>
              <a:rPr lang="en-US" dirty="0"/>
              <a:t> </a:t>
            </a:r>
            <a:r>
              <a:rPr lang="en-US" dirty="0" err="1"/>
              <a:t>abrufen</a:t>
            </a:r>
            <a:r>
              <a:rPr lang="en-US" dirty="0"/>
              <a:t>, die der </a:t>
            </a:r>
            <a:r>
              <a:rPr lang="en-US" dirty="0" err="1"/>
              <a:t>ChatBot</a:t>
            </a:r>
            <a:r>
              <a:rPr lang="en-US" dirty="0"/>
              <a:t> </a:t>
            </a:r>
            <a:r>
              <a:rPr lang="en-US" dirty="0" err="1"/>
              <a:t>aus</a:t>
            </a:r>
            <a:r>
              <a:rPr lang="en-US" dirty="0"/>
              <a:t> dem Weg </a:t>
            </a:r>
            <a:r>
              <a:rPr lang="en-US" dirty="0" err="1"/>
              <a:t>gesammelt</a:t>
            </a:r>
            <a:endParaRPr lang="en-US" dirty="0"/>
          </a:p>
          <a:p>
            <a:r>
              <a:rPr lang="en-US" dirty="0"/>
              <a:t>Hat.</a:t>
            </a:r>
          </a:p>
          <a:p>
            <a:endParaRPr lang="en-US" dirty="0"/>
          </a:p>
          <a:p>
            <a:r>
              <a:rPr lang="en-US" dirty="0"/>
              <a:t>Copilot – </a:t>
            </a:r>
            <a:r>
              <a:rPr lang="en-US" dirty="0" err="1"/>
              <a:t>Antworten</a:t>
            </a:r>
            <a:r>
              <a:rPr lang="en-US" dirty="0"/>
              <a:t> </a:t>
            </a:r>
            <a:r>
              <a:rPr lang="en-US" dirty="0" err="1"/>
              <a:t>einblenden</a:t>
            </a:r>
            <a:endParaRPr lang="en-US" dirty="0"/>
          </a:p>
          <a:p>
            <a:endParaRPr lang="en-US" dirty="0"/>
          </a:p>
          <a:p>
            <a:r>
              <a:rPr lang="en-US" dirty="0"/>
              <a:t>KI </a:t>
            </a:r>
            <a:r>
              <a:rPr lang="en-US" dirty="0" err="1"/>
              <a:t>Systeme</a:t>
            </a:r>
            <a:r>
              <a:rPr lang="en-US" dirty="0"/>
              <a:t> </a:t>
            </a:r>
            <a:r>
              <a:rPr lang="en-US" dirty="0" err="1"/>
              <a:t>basieren</a:t>
            </a:r>
            <a:r>
              <a:rPr lang="en-US" dirty="0"/>
              <a:t> auf </a:t>
            </a:r>
            <a:r>
              <a:rPr lang="en-US" dirty="0" err="1"/>
              <a:t>Wahrscheinlichkeiten</a:t>
            </a:r>
            <a:r>
              <a:rPr lang="en-US" dirty="0"/>
              <a:t> und </a:t>
            </a:r>
            <a:r>
              <a:rPr lang="en-US" dirty="0" err="1"/>
              <a:t>nicht</a:t>
            </a:r>
            <a:r>
              <a:rPr lang="en-US" dirty="0"/>
              <a:t> </a:t>
            </a:r>
            <a:r>
              <a:rPr lang="en-US" dirty="0" err="1"/>
              <a:t>Verständniss</a:t>
            </a:r>
            <a:r>
              <a:rPr lang="en-US" dirty="0"/>
              <a:t>. </a:t>
            </a:r>
            <a:r>
              <a:rPr lang="en-US" dirty="0" err="1"/>
              <a:t>Solche</a:t>
            </a:r>
            <a:r>
              <a:rPr lang="en-US" dirty="0"/>
              <a:t> </a:t>
            </a:r>
            <a:r>
              <a:rPr lang="en-US" dirty="0" err="1"/>
              <a:t>Fehlassoziationen</a:t>
            </a:r>
            <a:r>
              <a:rPr lang="en-US" dirty="0"/>
              <a:t> </a:t>
            </a:r>
            <a:r>
              <a:rPr lang="en-US" dirty="0" err="1"/>
              <a:t>sind</a:t>
            </a:r>
            <a:r>
              <a:rPr lang="en-US" dirty="0"/>
              <a:t> </a:t>
            </a:r>
            <a:r>
              <a:rPr lang="en-US" dirty="0" err="1"/>
              <a:t>nicht</a:t>
            </a:r>
            <a:r>
              <a:rPr lang="en-US" dirty="0"/>
              <a:t> </a:t>
            </a:r>
            <a:r>
              <a:rPr lang="en-US" dirty="0" err="1"/>
              <a:t>ungewöhnlich</a:t>
            </a:r>
            <a:r>
              <a:rPr lang="en-US" dirty="0"/>
              <a:t>.</a:t>
            </a:r>
          </a:p>
          <a:p>
            <a:endParaRPr lang="en-US" dirty="0"/>
          </a:p>
          <a:p>
            <a:r>
              <a:rPr lang="en-US" dirty="0"/>
              <a:t>Herr </a:t>
            </a:r>
            <a:r>
              <a:rPr lang="en-US" dirty="0" err="1"/>
              <a:t>Bernklau</a:t>
            </a:r>
            <a:r>
              <a:rPr lang="en-US" dirty="0"/>
              <a:t> hat </a:t>
            </a:r>
            <a:r>
              <a:rPr lang="en-US" dirty="0" err="1"/>
              <a:t>daraufhin</a:t>
            </a:r>
            <a:r>
              <a:rPr lang="en-US" dirty="0"/>
              <a:t> </a:t>
            </a:r>
            <a:r>
              <a:rPr lang="en-US" dirty="0" err="1"/>
              <a:t>Strafanzeige</a:t>
            </a:r>
            <a:r>
              <a:rPr lang="en-US" dirty="0"/>
              <a:t> </a:t>
            </a:r>
            <a:r>
              <a:rPr lang="en-US" dirty="0" err="1"/>
              <a:t>gestellt</a:t>
            </a:r>
            <a:r>
              <a:rPr lang="en-US" dirty="0"/>
              <a:t>.. Was </a:t>
            </a:r>
            <a:r>
              <a:rPr lang="en-US" dirty="0" err="1"/>
              <a:t>ist</a:t>
            </a:r>
            <a:r>
              <a:rPr lang="en-US" dirty="0"/>
              <a:t> </a:t>
            </a:r>
            <a:r>
              <a:rPr lang="en-US" dirty="0" err="1"/>
              <a:t>passiert</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17</a:t>
            </a:fld>
            <a:endParaRPr lang="en-US"/>
          </a:p>
        </p:txBody>
      </p:sp>
    </p:spTree>
    <p:extLst>
      <p:ext uri="{BB962C8B-B14F-4D97-AF65-F5344CB8AC3E}">
        <p14:creationId xmlns:p14="http://schemas.microsoft.com/office/powerpoint/2010/main" val="1662080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Die </a:t>
            </a:r>
            <a:r>
              <a:rPr lang="en-US" dirty="0" err="1"/>
              <a:t>Klage</a:t>
            </a:r>
            <a:r>
              <a:rPr lang="en-US" dirty="0"/>
              <a:t> </a:t>
            </a:r>
            <a:r>
              <a:rPr lang="en-US" dirty="0" err="1"/>
              <a:t>wurde</a:t>
            </a:r>
            <a:r>
              <a:rPr lang="en-US" dirty="0"/>
              <a:t> </a:t>
            </a:r>
            <a:r>
              <a:rPr lang="en-US" dirty="0" err="1"/>
              <a:t>abgewiesen</a:t>
            </a:r>
            <a:r>
              <a:rPr lang="en-US" dirty="0"/>
              <a:t>, es </a:t>
            </a:r>
            <a:r>
              <a:rPr lang="en-US" dirty="0" err="1"/>
              <a:t>konnte</a:t>
            </a:r>
            <a:r>
              <a:rPr lang="en-US" dirty="0"/>
              <a:t> </a:t>
            </a:r>
            <a:r>
              <a:rPr lang="en-US" dirty="0" err="1"/>
              <a:t>keine</a:t>
            </a:r>
            <a:r>
              <a:rPr lang="en-US" dirty="0"/>
              <a:t> </a:t>
            </a:r>
            <a:r>
              <a:rPr lang="en-US" dirty="0" err="1"/>
              <a:t>reale</a:t>
            </a:r>
            <a:r>
              <a:rPr lang="en-US" dirty="0"/>
              <a:t> Person </a:t>
            </a:r>
            <a:r>
              <a:rPr lang="en-US" dirty="0" err="1"/>
              <a:t>als</a:t>
            </a:r>
            <a:r>
              <a:rPr lang="en-US" dirty="0"/>
              <a:t> </a:t>
            </a:r>
            <a:r>
              <a:rPr lang="en-US" dirty="0" err="1"/>
              <a:t>Urheber</a:t>
            </a:r>
            <a:r>
              <a:rPr lang="en-US" dirty="0"/>
              <a:t> </a:t>
            </a:r>
            <a:r>
              <a:rPr lang="en-US" dirty="0" err="1"/>
              <a:t>gefunden</a:t>
            </a:r>
            <a:r>
              <a:rPr lang="en-US" dirty="0"/>
              <a:t> </a:t>
            </a:r>
            <a:r>
              <a:rPr lang="en-US" dirty="0" err="1"/>
              <a:t>werden</a:t>
            </a:r>
            <a:r>
              <a:rPr lang="en-US" dirty="0"/>
              <a:t>.</a:t>
            </a:r>
          </a:p>
          <a:p>
            <a:pPr marL="171450" indent="-171450">
              <a:buFontTx/>
              <a:buChar char="-"/>
            </a:pPr>
            <a:r>
              <a:rPr lang="en-US" dirty="0"/>
              <a:t>Der </a:t>
            </a:r>
            <a:r>
              <a:rPr lang="en-US" dirty="0" err="1"/>
              <a:t>Vorfall</a:t>
            </a:r>
            <a:r>
              <a:rPr lang="en-US" dirty="0"/>
              <a:t> </a:t>
            </a:r>
            <a:r>
              <a:rPr lang="en-US" dirty="0" err="1"/>
              <a:t>ist</a:t>
            </a:r>
            <a:r>
              <a:rPr lang="en-US" dirty="0"/>
              <a:t> </a:t>
            </a:r>
            <a:r>
              <a:rPr lang="en-US" dirty="0" err="1"/>
              <a:t>über</a:t>
            </a:r>
            <a:r>
              <a:rPr lang="en-US" dirty="0"/>
              <a:t> Copilot </a:t>
            </a:r>
            <a:r>
              <a:rPr lang="en-US" dirty="0" err="1"/>
              <a:t>nicht</a:t>
            </a:r>
            <a:r>
              <a:rPr lang="en-US" dirty="0"/>
              <a:t> </a:t>
            </a:r>
            <a:r>
              <a:rPr lang="en-US" dirty="0" err="1"/>
              <a:t>mehr</a:t>
            </a:r>
            <a:r>
              <a:rPr lang="en-US" dirty="0"/>
              <a:t> </a:t>
            </a:r>
            <a:r>
              <a:rPr lang="en-US" dirty="0" err="1"/>
              <a:t>zu</a:t>
            </a:r>
            <a:r>
              <a:rPr lang="en-US" dirty="0"/>
              <a:t> </a:t>
            </a:r>
            <a:r>
              <a:rPr lang="en-US" dirty="0" err="1"/>
              <a:t>finden</a:t>
            </a:r>
            <a:endParaRPr lang="en-US" dirty="0"/>
          </a:p>
          <a:p>
            <a:pPr marL="0" indent="0">
              <a:buFontTx/>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18</a:t>
            </a:fld>
            <a:endParaRPr lang="en-US"/>
          </a:p>
        </p:txBody>
      </p:sp>
    </p:spTree>
    <p:extLst>
      <p:ext uri="{BB962C8B-B14F-4D97-AF65-F5344CB8AC3E}">
        <p14:creationId xmlns:p14="http://schemas.microsoft.com/office/powerpoint/2010/main" val="947127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Die </a:t>
            </a:r>
            <a:r>
              <a:rPr lang="en-US" dirty="0" err="1"/>
              <a:t>Diensteanbieter</a:t>
            </a:r>
            <a:r>
              <a:rPr lang="en-US" dirty="0"/>
              <a:t> </a:t>
            </a:r>
            <a:r>
              <a:rPr lang="en-US" dirty="0" err="1"/>
              <a:t>schliessen</a:t>
            </a:r>
            <a:r>
              <a:rPr lang="en-US" dirty="0"/>
              <a:t> </a:t>
            </a:r>
            <a:r>
              <a:rPr lang="en-US" dirty="0" err="1"/>
              <a:t>Haftung</a:t>
            </a:r>
            <a:r>
              <a:rPr lang="en-US" dirty="0"/>
              <a:t> </a:t>
            </a:r>
            <a:r>
              <a:rPr lang="en-US" dirty="0" err="1"/>
              <a:t>kategorisch</a:t>
            </a:r>
            <a:r>
              <a:rPr lang="en-US" dirty="0"/>
              <a:t> </a:t>
            </a:r>
            <a:r>
              <a:rPr lang="en-US" dirty="0" err="1"/>
              <a:t>aus</a:t>
            </a:r>
            <a:r>
              <a:rPr lang="en-US" dirty="0"/>
              <a:t>, es </a:t>
            </a:r>
            <a:r>
              <a:rPr lang="en-US" dirty="0" err="1"/>
              <a:t>dürfen</a:t>
            </a:r>
            <a:r>
              <a:rPr lang="en-US" dirty="0"/>
              <a:t> </a:t>
            </a:r>
            <a:r>
              <a:rPr lang="en-US" dirty="0" err="1"/>
              <a:t>keine</a:t>
            </a:r>
            <a:r>
              <a:rPr lang="en-US" dirty="0"/>
              <a:t> </a:t>
            </a:r>
            <a:r>
              <a:rPr lang="en-US" dirty="0" err="1"/>
              <a:t>Handlungsanweisungen</a:t>
            </a:r>
            <a:r>
              <a:rPr lang="en-US" dirty="0"/>
              <a:t> auf Basis von KI </a:t>
            </a:r>
            <a:r>
              <a:rPr lang="en-US" dirty="0" err="1"/>
              <a:t>Ergebnissen</a:t>
            </a:r>
            <a:r>
              <a:rPr lang="en-US" dirty="0"/>
              <a:t> </a:t>
            </a:r>
            <a:r>
              <a:rPr lang="en-US" dirty="0" err="1"/>
              <a:t>erfolgen</a:t>
            </a:r>
            <a:r>
              <a:rPr lang="en-US" dirty="0"/>
              <a:t>.</a:t>
            </a:r>
          </a:p>
          <a:p>
            <a:pPr marL="0" indent="0">
              <a:buFontTx/>
              <a:buNone/>
            </a:pPr>
            <a:r>
              <a:rPr lang="en-US" dirty="0" err="1"/>
              <a:t>Durch</a:t>
            </a:r>
            <a:r>
              <a:rPr lang="en-US" dirty="0"/>
              <a:t> den </a:t>
            </a:r>
            <a:r>
              <a:rPr lang="en-US" dirty="0" err="1"/>
              <a:t>kommenden</a:t>
            </a:r>
            <a:r>
              <a:rPr lang="en-US" dirty="0"/>
              <a:t> AI-Act warden </a:t>
            </a:r>
            <a:r>
              <a:rPr lang="en-US" dirty="0" err="1"/>
              <a:t>viele</a:t>
            </a:r>
            <a:r>
              <a:rPr lang="en-US" dirty="0"/>
              <a:t> </a:t>
            </a:r>
            <a:r>
              <a:rPr lang="en-US" dirty="0" err="1"/>
              <a:t>Nutzer</a:t>
            </a:r>
            <a:r>
              <a:rPr lang="en-US" dirty="0"/>
              <a:t> </a:t>
            </a:r>
            <a:r>
              <a:rPr lang="en-US" dirty="0" err="1"/>
              <a:t>zu</a:t>
            </a:r>
            <a:r>
              <a:rPr lang="en-US" dirty="0"/>
              <a:t> </a:t>
            </a:r>
            <a:r>
              <a:rPr lang="en-US" dirty="0" err="1"/>
              <a:t>Betreibern</a:t>
            </a:r>
            <a:r>
              <a:rPr lang="en-US" dirty="0"/>
              <a:t>, was </a:t>
            </a:r>
            <a:r>
              <a:rPr lang="en-US" dirty="0" err="1"/>
              <a:t>Haftungsrisiken</a:t>
            </a:r>
            <a:r>
              <a:rPr lang="en-US" dirty="0"/>
              <a:t> </a:t>
            </a:r>
            <a:r>
              <a:rPr lang="en-US" dirty="0" err="1"/>
              <a:t>nach</a:t>
            </a:r>
            <a:r>
              <a:rPr lang="en-US" dirty="0"/>
              <a:t> </a:t>
            </a:r>
            <a:r>
              <a:rPr lang="en-US" dirty="0" err="1"/>
              <a:t>sich</a:t>
            </a:r>
            <a:r>
              <a:rPr lang="en-US" dirty="0"/>
              <a:t> </a:t>
            </a:r>
            <a:r>
              <a:rPr lang="en-US" dirty="0" err="1"/>
              <a:t>zieht</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19</a:t>
            </a:fld>
            <a:endParaRPr lang="en-US"/>
          </a:p>
        </p:txBody>
      </p:sp>
    </p:spTree>
    <p:extLst>
      <p:ext uri="{BB962C8B-B14F-4D97-AF65-F5344CB8AC3E}">
        <p14:creationId xmlns:p14="http://schemas.microsoft.com/office/powerpoint/2010/main" val="5825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Ich bin Irina Weiß</a:t>
            </a:r>
          </a:p>
          <a:p>
            <a:r>
              <a:rPr lang="de-DE" dirty="0"/>
              <a:t>Für die Business Analyse und Technology Transfer verantwortlich und leite seit über 2 Jahren auch KI - Projekte</a:t>
            </a:r>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a:t>
            </a:fld>
            <a:endParaRPr lang="en-US"/>
          </a:p>
        </p:txBody>
      </p:sp>
    </p:spTree>
    <p:extLst>
      <p:ext uri="{BB962C8B-B14F-4D97-AF65-F5344CB8AC3E}">
        <p14:creationId xmlns:p14="http://schemas.microsoft.com/office/powerpoint/2010/main" val="3829675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1. Strategische Ausrichtung</a:t>
            </a:r>
          </a:p>
          <a:p>
            <a:pPr>
              <a:buFont typeface="Arial" panose="020B0604020202020204" pitchFamily="34" charset="0"/>
              <a:buChar char="•"/>
            </a:pPr>
            <a:r>
              <a:rPr lang="de-DE" b="1" dirty="0"/>
              <a:t>Bewusstsein und Vision</a:t>
            </a:r>
            <a:r>
              <a:rPr lang="de-DE" dirty="0"/>
              <a:t>: Das Unternehmen hat eine klare Vision für den Einsatz von KI und versteht deren potenziellen Nutzen.</a:t>
            </a:r>
          </a:p>
          <a:p>
            <a:pPr>
              <a:buFont typeface="Arial" panose="020B0604020202020204" pitchFamily="34" charset="0"/>
              <a:buChar char="•"/>
            </a:pPr>
            <a:r>
              <a:rPr lang="de-DE" b="1" dirty="0"/>
              <a:t>Strategische Ziele</a:t>
            </a:r>
            <a:r>
              <a:rPr lang="de-DE" dirty="0"/>
              <a:t>: KI ist in die Unternehmensstrategie integriert, mit klar definierten Zielen, die auf die Geschäftsstrategie abgestimmt sind.</a:t>
            </a:r>
          </a:p>
          <a:p>
            <a:pPr>
              <a:buFont typeface="Arial" panose="020B0604020202020204" pitchFamily="34" charset="0"/>
              <a:buChar char="•"/>
            </a:pPr>
            <a:r>
              <a:rPr lang="de-DE" b="1" dirty="0"/>
              <a:t>Leadership-Unterstützung</a:t>
            </a:r>
            <a:r>
              <a:rPr lang="de-DE" dirty="0"/>
              <a:t>: Die Führungsebene unterstützt aktiv KI-Initiativen und investiert in deren Entwicklung.</a:t>
            </a:r>
          </a:p>
          <a:p>
            <a:r>
              <a:rPr lang="de-DE" b="1" dirty="0"/>
              <a:t>2. Dateninfrastruktur und -management</a:t>
            </a:r>
          </a:p>
          <a:p>
            <a:pPr>
              <a:buFont typeface="Arial" panose="020B0604020202020204" pitchFamily="34" charset="0"/>
              <a:buChar char="•"/>
            </a:pPr>
            <a:r>
              <a:rPr lang="de-DE" b="1" dirty="0"/>
              <a:t>Datenverfügbarkeit</a:t>
            </a:r>
            <a:r>
              <a:rPr lang="de-DE" dirty="0"/>
              <a:t>: Es gibt Zugang zu umfangreichen, qualitativ hochwertigen Daten, die für KI-Anwendungen erforderlich sind.</a:t>
            </a:r>
          </a:p>
          <a:p>
            <a:pPr>
              <a:buFont typeface="Arial" panose="020B0604020202020204" pitchFamily="34" charset="0"/>
              <a:buChar char="•"/>
            </a:pPr>
            <a:r>
              <a:rPr lang="de-DE" b="1" dirty="0"/>
              <a:t>Datenintegration</a:t>
            </a:r>
            <a:r>
              <a:rPr lang="de-DE" dirty="0"/>
              <a:t>: Daten werden effektiv integriert und konsolidiert, um eine nahtlose Nutzung durch KI-Systeme zu ermöglichen.</a:t>
            </a:r>
          </a:p>
          <a:p>
            <a:pPr>
              <a:buFont typeface="Arial" panose="020B0604020202020204" pitchFamily="34" charset="0"/>
              <a:buChar char="•"/>
            </a:pPr>
            <a:r>
              <a:rPr lang="de-DE" b="1" dirty="0"/>
              <a:t>Datensicherheit und </a:t>
            </a:r>
            <a:r>
              <a:rPr lang="de-DE" b="1" dirty="0" err="1"/>
              <a:t>Governance</a:t>
            </a:r>
            <a:r>
              <a:rPr lang="de-DE" dirty="0"/>
              <a:t>: Es existieren starke Datenschutz- und Datenmanagementpraktiken, die sicherstellen, dass Daten verantwortungsbewusst verwendet werden.</a:t>
            </a:r>
          </a:p>
          <a:p>
            <a:r>
              <a:rPr lang="de-DE" b="1" dirty="0"/>
              <a:t>3. Technologie und Tools</a:t>
            </a:r>
          </a:p>
          <a:p>
            <a:pPr>
              <a:buFont typeface="Arial" panose="020B0604020202020204" pitchFamily="34" charset="0"/>
              <a:buChar char="•"/>
            </a:pPr>
            <a:r>
              <a:rPr lang="de-DE" b="1" dirty="0"/>
              <a:t>Technologieeinsatz</a:t>
            </a:r>
            <a:r>
              <a:rPr lang="de-DE" dirty="0"/>
              <a:t>: Einsatz moderner KI-Technologien und Plattformen, die auf die Bedürfnisse des Unternehmens zugeschnitten sind.</a:t>
            </a:r>
          </a:p>
          <a:p>
            <a:pPr>
              <a:buFont typeface="Arial" panose="020B0604020202020204" pitchFamily="34" charset="0"/>
              <a:buChar char="•"/>
            </a:pPr>
            <a:r>
              <a:rPr lang="de-DE" b="1" dirty="0"/>
              <a:t>Automatisierung</a:t>
            </a:r>
            <a:r>
              <a:rPr lang="de-DE" dirty="0"/>
              <a:t>: Fortgeschrittene Nutzung von Automatisierungstools, um wiederholbare Aufgaben zu optimieren und zu skalieren.</a:t>
            </a:r>
          </a:p>
          <a:p>
            <a:pPr>
              <a:buFont typeface="Arial" panose="020B0604020202020204" pitchFamily="34" charset="0"/>
              <a:buChar char="•"/>
            </a:pPr>
            <a:r>
              <a:rPr lang="de-DE" b="1" dirty="0"/>
              <a:t>Innovationsfähigkeit</a:t>
            </a:r>
            <a:r>
              <a:rPr lang="de-DE" dirty="0"/>
              <a:t>: Bereitschaft und Fähigkeit, neue KI-Technologien und Methoden zu testen und zu integrieren.</a:t>
            </a:r>
          </a:p>
          <a:p>
            <a:r>
              <a:rPr lang="de-DE" b="1" dirty="0"/>
              <a:t>4. Fähigkeiten und Talente</a:t>
            </a:r>
          </a:p>
          <a:p>
            <a:pPr>
              <a:buFont typeface="Arial" panose="020B0604020202020204" pitchFamily="34" charset="0"/>
              <a:buChar char="•"/>
            </a:pPr>
            <a:r>
              <a:rPr lang="de-DE" b="1" dirty="0"/>
              <a:t>Fachkompetenz</a:t>
            </a:r>
            <a:r>
              <a:rPr lang="de-DE" dirty="0"/>
              <a:t>: Verfügbarkeit von Mitarbeitenden mit den notwendigen Fähigkeiten in Datenwissenschaft, maschinellem Lernen und KI.</a:t>
            </a:r>
          </a:p>
          <a:p>
            <a:pPr>
              <a:buFont typeface="Arial" panose="020B0604020202020204" pitchFamily="34" charset="0"/>
              <a:buChar char="•"/>
            </a:pPr>
            <a:r>
              <a:rPr lang="de-DE" b="1" dirty="0"/>
              <a:t>Weiterbildung und Entwicklung</a:t>
            </a:r>
            <a:r>
              <a:rPr lang="de-DE" dirty="0"/>
              <a:t>: Kontinuierliche Schulungsprogramme, um das Wissen und die Fähigkeiten der Mitarbeitenden auf dem neuesten Stand zu halten.</a:t>
            </a:r>
          </a:p>
          <a:p>
            <a:pPr>
              <a:buFont typeface="Arial" panose="020B0604020202020204" pitchFamily="34" charset="0"/>
              <a:buChar char="•"/>
            </a:pPr>
            <a:r>
              <a:rPr lang="de-DE" b="1" dirty="0"/>
              <a:t>Interdisziplinäre Zusammenarbeit</a:t>
            </a:r>
            <a:r>
              <a:rPr lang="de-DE" dirty="0"/>
              <a:t>: Effektive Zusammenarbeit zwischen IT, Datenwissenschaft und den Fachabteilungen, um KI-Projekte erfolgreich umzusetzen.</a:t>
            </a:r>
          </a:p>
          <a:p>
            <a:r>
              <a:rPr lang="de-DE" b="1" dirty="0"/>
              <a:t>5. Prozessintegration</a:t>
            </a:r>
          </a:p>
          <a:p>
            <a:pPr>
              <a:buFont typeface="Arial" panose="020B0604020202020204" pitchFamily="34" charset="0"/>
              <a:buChar char="•"/>
            </a:pPr>
            <a:r>
              <a:rPr lang="de-DE" b="1" dirty="0"/>
              <a:t>Prozessoptimierung</a:t>
            </a:r>
            <a:r>
              <a:rPr lang="de-DE" dirty="0"/>
              <a:t>: KI ist in die bestehenden Geschäftsprozesse integriert und trägt zur Effizienzsteigerung bei.</a:t>
            </a:r>
          </a:p>
          <a:p>
            <a:pPr>
              <a:buFont typeface="Arial" panose="020B0604020202020204" pitchFamily="34" charset="0"/>
              <a:buChar char="•"/>
            </a:pPr>
            <a:r>
              <a:rPr lang="de-DE" b="1" dirty="0"/>
              <a:t>Skalierbarkeit</a:t>
            </a:r>
            <a:r>
              <a:rPr lang="de-DE" dirty="0"/>
              <a:t>: KI-Lösungen sind skalierbar und können auf unterschiedliche Geschäftsbereiche ausgeweitet werden.</a:t>
            </a:r>
          </a:p>
          <a:p>
            <a:pPr>
              <a:buFont typeface="Arial" panose="020B0604020202020204" pitchFamily="34" charset="0"/>
              <a:buChar char="•"/>
            </a:pPr>
            <a:r>
              <a:rPr lang="de-DE" b="1" dirty="0"/>
              <a:t>Kontinuierliche Verbesserung</a:t>
            </a:r>
            <a:r>
              <a:rPr lang="de-DE" dirty="0"/>
              <a:t>: Es gibt etablierte Prozesse zur kontinuierlichen Verbesserung und Anpassung der KI-Systeme.</a:t>
            </a:r>
          </a:p>
          <a:p>
            <a:r>
              <a:rPr lang="de-DE" b="1" dirty="0"/>
              <a:t>6. Kultur und Veränderungsmanagement</a:t>
            </a:r>
          </a:p>
          <a:p>
            <a:pPr>
              <a:buFont typeface="Arial" panose="020B0604020202020204" pitchFamily="34" charset="0"/>
              <a:buChar char="•"/>
            </a:pPr>
            <a:r>
              <a:rPr lang="de-DE" b="1" dirty="0"/>
              <a:t>Kultur der Innovation</a:t>
            </a:r>
            <a:r>
              <a:rPr lang="de-DE" dirty="0"/>
              <a:t>: Eine Unternehmenskultur, die Innovation und den Einsatz neuer Technologien wie KI fördert.</a:t>
            </a:r>
          </a:p>
          <a:p>
            <a:pPr>
              <a:buFont typeface="Arial" panose="020B0604020202020204" pitchFamily="34" charset="0"/>
              <a:buChar char="•"/>
            </a:pPr>
            <a:r>
              <a:rPr lang="de-DE" b="1" dirty="0"/>
              <a:t>Akzeptanz von KI</a:t>
            </a:r>
            <a:r>
              <a:rPr lang="de-DE" dirty="0"/>
              <a:t>: Mitarbeiter und Führungskräfte verstehen und akzeptieren den Einsatz von KI, sehen den Mehrwert und sind bereit, Veränderungen anzunehmen.</a:t>
            </a:r>
          </a:p>
          <a:p>
            <a:pPr>
              <a:buFont typeface="Arial" panose="020B0604020202020204" pitchFamily="34" charset="0"/>
              <a:buChar char="•"/>
            </a:pPr>
            <a:r>
              <a:rPr lang="de-DE" b="1" dirty="0"/>
              <a:t>Change Management</a:t>
            </a:r>
            <a:r>
              <a:rPr lang="de-DE" dirty="0"/>
              <a:t>: Effektive Strategien zur Bewältigung der Veränderungen, die durch die Einführung von KI hervorgerufen werden.</a:t>
            </a:r>
          </a:p>
          <a:p>
            <a:r>
              <a:rPr lang="de-DE" b="1" dirty="0"/>
              <a:t>7. Regulatorische und ethische Verantwortung</a:t>
            </a:r>
          </a:p>
          <a:p>
            <a:pPr>
              <a:buFont typeface="Arial" panose="020B0604020202020204" pitchFamily="34" charset="0"/>
              <a:buChar char="•"/>
            </a:pPr>
            <a:r>
              <a:rPr lang="de-DE" b="1" dirty="0"/>
              <a:t>Compliance</a:t>
            </a:r>
            <a:r>
              <a:rPr lang="de-DE" dirty="0"/>
              <a:t>: Einhaltung aller regulatorischen Anforderungen im Zusammenhang mit dem Einsatz von KI, wie z.B. Datenschutzgesetze.</a:t>
            </a:r>
          </a:p>
          <a:p>
            <a:pPr>
              <a:buFont typeface="Arial" panose="020B0604020202020204" pitchFamily="34" charset="0"/>
              <a:buChar char="•"/>
            </a:pPr>
            <a:r>
              <a:rPr lang="de-DE" b="1" dirty="0"/>
              <a:t>Ethikrichtlinien</a:t>
            </a:r>
            <a:r>
              <a:rPr lang="de-DE" dirty="0"/>
              <a:t>: Entwicklung und Umsetzung von Richtlinien zur ethischen Nutzung von KI, um Fairness, Transparenz und Verantwortlichkeit sicherzustellen.</a:t>
            </a:r>
          </a:p>
          <a:p>
            <a:pPr>
              <a:buFont typeface="Arial" panose="020B0604020202020204" pitchFamily="34" charset="0"/>
              <a:buChar char="•"/>
            </a:pPr>
            <a:r>
              <a:rPr lang="de-DE" b="1" dirty="0"/>
              <a:t>Risiko- und Sicherheitsmanagement</a:t>
            </a:r>
            <a:r>
              <a:rPr lang="de-DE" dirty="0"/>
              <a:t>: Identifikation und Management von Risiken, die mit dem Einsatz von KI verbunden sind, einschließlich Sicherheitslücken und Bias in Modellen.</a:t>
            </a:r>
          </a:p>
          <a:p>
            <a:r>
              <a:rPr lang="de-DE" b="1" dirty="0"/>
              <a:t>8. Ergebnisorientierung und Nutzenmessung</a:t>
            </a:r>
          </a:p>
          <a:p>
            <a:pPr>
              <a:buFont typeface="Arial" panose="020B0604020202020204" pitchFamily="34" charset="0"/>
              <a:buChar char="•"/>
            </a:pPr>
            <a:r>
              <a:rPr lang="de-DE" b="1" dirty="0"/>
              <a:t>Leistungskennzahlen (KPIs)</a:t>
            </a:r>
            <a:r>
              <a:rPr lang="de-DE" dirty="0"/>
              <a:t>: Einsatz klarer KPIs zur Messung des Erfolgs von KI-Initiativen und deren Beitrag zu den Geschäftszielen.</a:t>
            </a:r>
          </a:p>
          <a:p>
            <a:pPr>
              <a:buFont typeface="Arial" panose="020B0604020202020204" pitchFamily="34" charset="0"/>
              <a:buChar char="•"/>
            </a:pPr>
            <a:r>
              <a:rPr lang="de-DE" b="1" dirty="0"/>
              <a:t>ROI-Messung</a:t>
            </a:r>
            <a:r>
              <a:rPr lang="de-DE" dirty="0"/>
              <a:t>: Fähigkeit, den Return on Investment (ROI) von KI-Projekten zu quantifizieren und den geschäftlichen Mehrwert zu demonstrieren.</a:t>
            </a:r>
          </a:p>
          <a:p>
            <a:pPr>
              <a:buFont typeface="Arial" panose="020B0604020202020204" pitchFamily="34" charset="0"/>
              <a:buChar char="•"/>
            </a:pPr>
            <a:r>
              <a:rPr lang="de-DE" b="1" dirty="0"/>
              <a:t>Lernfähigkeit</a:t>
            </a:r>
            <a:r>
              <a:rPr lang="de-DE" dirty="0"/>
              <a:t>: Fähigkeit, aus gescheiterten Projekten und Erfolgen zu lernen, um zukünftige KI-Initiativen besser zu gestalten.</a:t>
            </a:r>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20</a:t>
            </a:fld>
            <a:endParaRPr lang="en-US"/>
          </a:p>
        </p:txBody>
      </p:sp>
    </p:spTree>
    <p:extLst>
      <p:ext uri="{BB962C8B-B14F-4D97-AF65-F5344CB8AC3E}">
        <p14:creationId xmlns:p14="http://schemas.microsoft.com/office/powerpoint/2010/main" val="2327513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3. Technologie und Tools</a:t>
            </a:r>
          </a:p>
          <a:p>
            <a:pPr>
              <a:buFont typeface="Arial" panose="020B0604020202020204" pitchFamily="34" charset="0"/>
              <a:buChar char="•"/>
            </a:pPr>
            <a:r>
              <a:rPr lang="de-DE" b="1" dirty="0"/>
              <a:t>Technologieeinsatz</a:t>
            </a:r>
            <a:r>
              <a:rPr lang="de-DE" dirty="0"/>
              <a:t>: Einsatz moderner KI-Technologien und Plattformen, die auf die Bedürfnisse des Unternehmens zugeschnitten sind.</a:t>
            </a:r>
          </a:p>
          <a:p>
            <a:pPr>
              <a:buFont typeface="Arial" panose="020B0604020202020204" pitchFamily="34" charset="0"/>
              <a:buChar char="•"/>
            </a:pPr>
            <a:r>
              <a:rPr lang="de-DE" b="1" dirty="0"/>
              <a:t>Automatisierung</a:t>
            </a:r>
            <a:r>
              <a:rPr lang="de-DE" dirty="0"/>
              <a:t>: Fortgeschrittene Nutzung von Automatisierungstools, um wiederholbare Aufgaben zu optimieren und zu skalieren.</a:t>
            </a:r>
          </a:p>
          <a:p>
            <a:pPr>
              <a:buFont typeface="Arial" panose="020B0604020202020204" pitchFamily="34" charset="0"/>
              <a:buChar char="•"/>
            </a:pPr>
            <a:r>
              <a:rPr lang="de-DE" b="1" dirty="0"/>
              <a:t>Innovationsfähigkeit</a:t>
            </a:r>
            <a:r>
              <a:rPr lang="de-DE" dirty="0"/>
              <a:t>: Bereitschaft und Fähigkeit, neue KI-Technologien und Methoden zu testen und zu integrieren.</a:t>
            </a:r>
          </a:p>
          <a:p>
            <a:r>
              <a:rPr lang="de-DE" b="1" dirty="0"/>
              <a:t>5. Prozessintegration</a:t>
            </a:r>
          </a:p>
          <a:p>
            <a:pPr>
              <a:buFont typeface="Arial" panose="020B0604020202020204" pitchFamily="34" charset="0"/>
              <a:buChar char="•"/>
            </a:pPr>
            <a:r>
              <a:rPr lang="de-DE" b="1" dirty="0"/>
              <a:t>Prozessoptimierung</a:t>
            </a:r>
            <a:r>
              <a:rPr lang="de-DE" dirty="0"/>
              <a:t>: KI ist in die bestehenden Geschäftsprozesse integriert und trägt zur Effizienzsteigerung bei.</a:t>
            </a:r>
          </a:p>
          <a:p>
            <a:pPr>
              <a:buFont typeface="Arial" panose="020B0604020202020204" pitchFamily="34" charset="0"/>
              <a:buChar char="•"/>
            </a:pPr>
            <a:r>
              <a:rPr lang="de-DE" b="1" dirty="0"/>
              <a:t>Skalierbarkeit</a:t>
            </a:r>
            <a:r>
              <a:rPr lang="de-DE" dirty="0"/>
              <a:t>: KI-Lösungen sind skalierbar und können auf unterschiedliche Geschäftsbereiche ausgeweitet werden.</a:t>
            </a:r>
          </a:p>
          <a:p>
            <a:pPr>
              <a:buFont typeface="Arial" panose="020B0604020202020204" pitchFamily="34" charset="0"/>
              <a:buChar char="•"/>
            </a:pPr>
            <a:r>
              <a:rPr lang="de-DE" b="1" dirty="0"/>
              <a:t>Kontinuierliche Verbesserung</a:t>
            </a:r>
            <a:r>
              <a:rPr lang="de-DE" dirty="0"/>
              <a:t>: Es gibt etablierte Prozesse zur kontinuierlichen Verbesserung und Anpassung der KI-Systeme.</a:t>
            </a:r>
          </a:p>
          <a:p>
            <a:r>
              <a:rPr lang="de-DE" b="1" dirty="0"/>
              <a:t>6. Kultur und Veränderungsmanagement</a:t>
            </a:r>
          </a:p>
          <a:p>
            <a:pPr>
              <a:buFont typeface="Arial" panose="020B0604020202020204" pitchFamily="34" charset="0"/>
              <a:buChar char="•"/>
            </a:pPr>
            <a:r>
              <a:rPr lang="de-DE" b="1" dirty="0"/>
              <a:t>Kultur der Innovation</a:t>
            </a:r>
            <a:r>
              <a:rPr lang="de-DE" dirty="0"/>
              <a:t>: Eine Unternehmenskultur, die Innovation und den Einsatz neuer Technologien wie KI fördert.</a:t>
            </a:r>
          </a:p>
          <a:p>
            <a:pPr>
              <a:buFont typeface="Arial" panose="020B0604020202020204" pitchFamily="34" charset="0"/>
              <a:buChar char="•"/>
            </a:pPr>
            <a:r>
              <a:rPr lang="de-DE" b="1" dirty="0"/>
              <a:t>Akzeptanz von KI</a:t>
            </a:r>
            <a:r>
              <a:rPr lang="de-DE" dirty="0"/>
              <a:t>: Mitarbeiter und Führungskräfte verstehen und akzeptieren den Einsatz von KI, sehen den Mehrwert und sind bereit, Veränderungen anzunehmen.</a:t>
            </a:r>
          </a:p>
          <a:p>
            <a:pPr>
              <a:buFont typeface="Arial" panose="020B0604020202020204" pitchFamily="34" charset="0"/>
              <a:buChar char="•"/>
            </a:pPr>
            <a:r>
              <a:rPr lang="de-DE" b="1" dirty="0"/>
              <a:t>Change Management</a:t>
            </a:r>
            <a:r>
              <a:rPr lang="de-DE" dirty="0"/>
              <a:t>: Effektive Strategien zur Bewältigung der Veränderungen, die durch die Einführung von KI hervorgerufen werden.</a:t>
            </a:r>
          </a:p>
          <a:p>
            <a:r>
              <a:rPr lang="de-DE" b="1" dirty="0"/>
              <a:t>7. Regulatorische und ethische Verantwortung</a:t>
            </a:r>
          </a:p>
          <a:p>
            <a:pPr>
              <a:buFont typeface="Arial" panose="020B0604020202020204" pitchFamily="34" charset="0"/>
              <a:buChar char="•"/>
            </a:pPr>
            <a:r>
              <a:rPr lang="de-DE" b="1" dirty="0"/>
              <a:t>Compliance</a:t>
            </a:r>
            <a:r>
              <a:rPr lang="de-DE" dirty="0"/>
              <a:t>: Einhaltung aller regulatorischen Anforderungen im Zusammenhang mit dem Einsatz von KI, wie z.B. Datenschutzgesetze.</a:t>
            </a:r>
          </a:p>
          <a:p>
            <a:pPr>
              <a:buFont typeface="Arial" panose="020B0604020202020204" pitchFamily="34" charset="0"/>
              <a:buChar char="•"/>
            </a:pPr>
            <a:r>
              <a:rPr lang="de-DE" b="1" dirty="0"/>
              <a:t>Ethikrichtlinien</a:t>
            </a:r>
            <a:r>
              <a:rPr lang="de-DE" dirty="0"/>
              <a:t>: Entwicklung und Umsetzung von Richtlinien zur ethischen Nutzung von KI, um Fairness, Transparenz und Verantwortlichkeit sicherzustellen.</a:t>
            </a:r>
          </a:p>
          <a:p>
            <a:pPr>
              <a:buFont typeface="Arial" panose="020B0604020202020204" pitchFamily="34" charset="0"/>
              <a:buChar char="•"/>
            </a:pPr>
            <a:r>
              <a:rPr lang="de-DE" b="1" dirty="0"/>
              <a:t>Risiko- und Sicherheitsmanagement</a:t>
            </a:r>
            <a:r>
              <a:rPr lang="de-DE" dirty="0"/>
              <a:t>: Identifikation und Management von Risiken, die mit dem Einsatz von KI verbunden sind, einschließlich Sicherheitslücken und Bias in Modellen.</a:t>
            </a:r>
          </a:p>
          <a:p>
            <a:r>
              <a:rPr lang="de-DE" b="1" dirty="0"/>
              <a:t>8. Ergebnisorientierung und Nutzenmessung</a:t>
            </a:r>
          </a:p>
          <a:p>
            <a:pPr>
              <a:buFont typeface="Arial" panose="020B0604020202020204" pitchFamily="34" charset="0"/>
              <a:buChar char="•"/>
            </a:pPr>
            <a:r>
              <a:rPr lang="de-DE" b="1" dirty="0"/>
              <a:t>Leistungskennzahlen (KPIs)</a:t>
            </a:r>
            <a:r>
              <a:rPr lang="de-DE" dirty="0"/>
              <a:t>: Einsatz klarer KPIs zur Messung des Erfolgs von KI-Initiativen und deren Beitrag zu den Geschäftszielen.</a:t>
            </a:r>
          </a:p>
          <a:p>
            <a:pPr>
              <a:buFont typeface="Arial" panose="020B0604020202020204" pitchFamily="34" charset="0"/>
              <a:buChar char="•"/>
            </a:pPr>
            <a:r>
              <a:rPr lang="de-DE" b="1" dirty="0"/>
              <a:t>ROI-Messung</a:t>
            </a:r>
            <a:r>
              <a:rPr lang="de-DE" dirty="0"/>
              <a:t>: Fähigkeit, den Return on Investment (ROI) von KI-Projekten zu quantifizieren und den geschäftlichen Mehrwert zu demonstrieren.</a:t>
            </a:r>
          </a:p>
          <a:p>
            <a:pPr>
              <a:buFont typeface="Arial" panose="020B0604020202020204" pitchFamily="34" charset="0"/>
              <a:buChar char="•"/>
            </a:pPr>
            <a:r>
              <a:rPr lang="de-DE" b="1" dirty="0"/>
              <a:t>Lernfähigkeit</a:t>
            </a:r>
            <a:r>
              <a:rPr lang="de-DE" dirty="0"/>
              <a:t>: Fähigkeit, aus gescheiterten Projekten und Erfolgen zu lernen, um zukünftige KI-Initiativen besser zu gestalten.</a:t>
            </a:r>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21</a:t>
            </a:fld>
            <a:endParaRPr lang="en-US"/>
          </a:p>
        </p:txBody>
      </p:sp>
    </p:spTree>
    <p:extLst>
      <p:ext uri="{BB962C8B-B14F-4D97-AF65-F5344CB8AC3E}">
        <p14:creationId xmlns:p14="http://schemas.microsoft.com/office/powerpoint/2010/main" val="198794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22</a:t>
            </a:fld>
            <a:endParaRPr lang="en-US"/>
          </a:p>
        </p:txBody>
      </p:sp>
    </p:spTree>
    <p:extLst>
      <p:ext uri="{BB962C8B-B14F-4D97-AF65-F5344CB8AC3E}">
        <p14:creationId xmlns:p14="http://schemas.microsoft.com/office/powerpoint/2010/main" val="446669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23</a:t>
            </a:fld>
            <a:endParaRPr lang="en-US"/>
          </a:p>
        </p:txBody>
      </p:sp>
    </p:spTree>
    <p:extLst>
      <p:ext uri="{BB962C8B-B14F-4D97-AF65-F5344CB8AC3E}">
        <p14:creationId xmlns:p14="http://schemas.microsoft.com/office/powerpoint/2010/main" val="3385912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24</a:t>
            </a:fld>
            <a:endParaRPr lang="en-US"/>
          </a:p>
        </p:txBody>
      </p:sp>
    </p:spTree>
    <p:extLst>
      <p:ext uri="{BB962C8B-B14F-4D97-AF65-F5344CB8AC3E}">
        <p14:creationId xmlns:p14="http://schemas.microsoft.com/office/powerpoint/2010/main" val="825887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Es sind nur einige der Beispiele, die vorsichtig zugeben Künstliche Intelligenz Dienste zu verwendet. </a:t>
            </a:r>
          </a:p>
          <a:p>
            <a:r>
              <a:rPr lang="de-DE" dirty="0"/>
              <a:t>Meisten Unternehmen geben es nicht mal öffentlich zu, um die Kundschaft nicht abzuschrecken. </a:t>
            </a:r>
          </a:p>
          <a:p>
            <a:endParaRPr lang="de-DE" dirty="0"/>
          </a:p>
          <a:p>
            <a:r>
              <a:rPr lang="de-DE" dirty="0"/>
              <a:t>Also wir sehen der Trend geht zunehmend zu KI-Integration in die eigenen Geschäftsprozesse. </a:t>
            </a:r>
          </a:p>
          <a:p>
            <a:endParaRPr lang="de-DE" dirty="0"/>
          </a:p>
          <a:p>
            <a:r>
              <a:rPr lang="de-DE" dirty="0"/>
              <a:t>Der Druck wächst, der Vorstand ist ungeduldig, also KI muss her.  </a:t>
            </a:r>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25</a:t>
            </a:fld>
            <a:endParaRPr lang="en-US"/>
          </a:p>
        </p:txBody>
      </p:sp>
    </p:spTree>
    <p:extLst>
      <p:ext uri="{BB962C8B-B14F-4D97-AF65-F5344CB8AC3E}">
        <p14:creationId xmlns:p14="http://schemas.microsoft.com/office/powerpoint/2010/main" val="3843583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Nun wenn die Frage mit der Strategie geklärt ist, wie fängt man ein konkretes Projekt an? </a:t>
            </a:r>
          </a:p>
        </p:txBody>
      </p:sp>
      <p:sp>
        <p:nvSpPr>
          <p:cNvPr id="4" name="Slide Number Placeholder 3"/>
          <p:cNvSpPr>
            <a:spLocks noGrp="1"/>
          </p:cNvSpPr>
          <p:nvPr>
            <p:ph type="sldNum" sz="quarter" idx="5"/>
          </p:nvPr>
        </p:nvSpPr>
        <p:spPr/>
        <p:txBody>
          <a:bodyPr/>
          <a:lstStyle/>
          <a:p>
            <a:fld id="{78D344ED-4841-4603-BEDD-3624C7199361}" type="slidenum">
              <a:rPr lang="en-US" smtClean="0"/>
              <a:t>26</a:t>
            </a:fld>
            <a:endParaRPr lang="en-US"/>
          </a:p>
        </p:txBody>
      </p:sp>
    </p:spTree>
    <p:extLst>
      <p:ext uri="{BB962C8B-B14F-4D97-AF65-F5344CB8AC3E}">
        <p14:creationId xmlns:p14="http://schemas.microsoft.com/office/powerpoint/2010/main" val="1926818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27</a:t>
            </a:fld>
            <a:endParaRPr lang="en-US"/>
          </a:p>
        </p:txBody>
      </p:sp>
    </p:spTree>
    <p:extLst>
      <p:ext uri="{BB962C8B-B14F-4D97-AF65-F5344CB8AC3E}">
        <p14:creationId xmlns:p14="http://schemas.microsoft.com/office/powerpoint/2010/main" val="139914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28</a:t>
            </a:fld>
            <a:endParaRPr lang="en-US"/>
          </a:p>
        </p:txBody>
      </p:sp>
    </p:spTree>
    <p:extLst>
      <p:ext uri="{BB962C8B-B14F-4D97-AF65-F5344CB8AC3E}">
        <p14:creationId xmlns:p14="http://schemas.microsoft.com/office/powerpoint/2010/main" val="3887597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Unter einer </a:t>
            </a:r>
            <a:r>
              <a:rPr lang="de-DE" b="1" dirty="0"/>
              <a:t>KI-Strategie in einem Versicherungsunternehmen</a:t>
            </a:r>
            <a:r>
              <a:rPr lang="de-DE" dirty="0"/>
              <a:t> versteht man einen strukturierten und langfristigen Plan, der darauf abzielt, Künstliche Intelligenz (KI) und maschinelles Lernen (ML) effektiv in die Geschäftsprozesse und Dienstleistungen des Unternehmens zu integrieren. Diese Strategie dient dazu, die Wettbewerbsfähigkeit zu steigern, betriebliche Effizienz zu verbessern, Risiken zu minimieren und innovative Produkte und Dienstleistungen für Kunden zu entwickeln.</a:t>
            </a:r>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29</a:t>
            </a:fld>
            <a:endParaRPr lang="en-US"/>
          </a:p>
        </p:txBody>
      </p:sp>
    </p:spTree>
    <p:extLst>
      <p:ext uri="{BB962C8B-B14F-4D97-AF65-F5344CB8AC3E}">
        <p14:creationId xmlns:p14="http://schemas.microsoft.com/office/powerpoint/2010/main" val="264556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D344ED-4841-4603-BEDD-3624C7199361}" type="slidenum">
              <a:rPr lang="en-US" smtClean="0"/>
              <a:t>3</a:t>
            </a:fld>
            <a:endParaRPr lang="en-US"/>
          </a:p>
        </p:txBody>
      </p:sp>
    </p:spTree>
    <p:extLst>
      <p:ext uri="{BB962C8B-B14F-4D97-AF65-F5344CB8AC3E}">
        <p14:creationId xmlns:p14="http://schemas.microsoft.com/office/powerpoint/2010/main" val="1982872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30</a:t>
            </a:fld>
            <a:endParaRPr lang="en-US"/>
          </a:p>
        </p:txBody>
      </p:sp>
    </p:spTree>
    <p:extLst>
      <p:ext uri="{BB962C8B-B14F-4D97-AF65-F5344CB8AC3E}">
        <p14:creationId xmlns:p14="http://schemas.microsoft.com/office/powerpoint/2010/main" val="4145120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31</a:t>
            </a:fld>
            <a:endParaRPr lang="en-US"/>
          </a:p>
        </p:txBody>
      </p:sp>
    </p:spTree>
    <p:extLst>
      <p:ext uri="{BB962C8B-B14F-4D97-AF65-F5344CB8AC3E}">
        <p14:creationId xmlns:p14="http://schemas.microsoft.com/office/powerpoint/2010/main" val="42617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32</a:t>
            </a:fld>
            <a:endParaRPr lang="en-US"/>
          </a:p>
        </p:txBody>
      </p:sp>
    </p:spTree>
    <p:extLst>
      <p:ext uri="{BB962C8B-B14F-4D97-AF65-F5344CB8AC3E}">
        <p14:creationId xmlns:p14="http://schemas.microsoft.com/office/powerpoint/2010/main" val="2002748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Unter einer </a:t>
            </a:r>
            <a:r>
              <a:rPr lang="de-DE" b="1" dirty="0"/>
              <a:t>KI-Strategie in einem Versicherungsunternehmen</a:t>
            </a:r>
            <a:r>
              <a:rPr lang="de-DE" dirty="0"/>
              <a:t> versteht man einen strukturierten und langfristigen Plan, der darauf abzielt, Künstliche Intelligenz (KI) und maschinelles Lernen (ML) effektiv in die Geschäftsprozesse und Dienstleistungen des Unternehmens zu integrieren. Diese Strategie dient dazu, die Wettbewerbsfähigkeit zu steigern, betriebliche Effizienz zu verbessern, Risiken zu minimieren und innovative Produkte und Dienstleistungen für Kunden zu entwickeln.</a:t>
            </a:r>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33</a:t>
            </a:fld>
            <a:endParaRPr lang="en-US"/>
          </a:p>
        </p:txBody>
      </p:sp>
    </p:spTree>
    <p:extLst>
      <p:ext uri="{BB962C8B-B14F-4D97-AF65-F5344CB8AC3E}">
        <p14:creationId xmlns:p14="http://schemas.microsoft.com/office/powerpoint/2010/main" val="1412016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34</a:t>
            </a:fld>
            <a:endParaRPr lang="en-US"/>
          </a:p>
        </p:txBody>
      </p:sp>
    </p:spTree>
    <p:extLst>
      <p:ext uri="{BB962C8B-B14F-4D97-AF65-F5344CB8AC3E}">
        <p14:creationId xmlns:p14="http://schemas.microsoft.com/office/powerpoint/2010/main" val="676048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35</a:t>
            </a:fld>
            <a:endParaRPr lang="en-US"/>
          </a:p>
        </p:txBody>
      </p:sp>
    </p:spTree>
    <p:extLst>
      <p:ext uri="{BB962C8B-B14F-4D97-AF65-F5344CB8AC3E}">
        <p14:creationId xmlns:p14="http://schemas.microsoft.com/office/powerpoint/2010/main" val="2625715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36</a:t>
            </a:fld>
            <a:endParaRPr lang="en-US"/>
          </a:p>
        </p:txBody>
      </p:sp>
    </p:spTree>
    <p:extLst>
      <p:ext uri="{BB962C8B-B14F-4D97-AF65-F5344CB8AC3E}">
        <p14:creationId xmlns:p14="http://schemas.microsoft.com/office/powerpoint/2010/main" val="3719514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Entscheidend</a:t>
            </a:r>
            <a:r>
              <a:rPr lang="en-US" dirty="0"/>
              <a:t> </a:t>
            </a:r>
            <a:r>
              <a:rPr lang="en-US" dirty="0" err="1"/>
              <a:t>ist</a:t>
            </a:r>
            <a:r>
              <a:rPr lang="en-US" dirty="0"/>
              <a:t> </a:t>
            </a:r>
            <a:r>
              <a:rPr lang="en-US" dirty="0" err="1"/>
              <a:t>neben</a:t>
            </a:r>
            <a:r>
              <a:rPr lang="en-US" dirty="0"/>
              <a:t> der </a:t>
            </a:r>
            <a:r>
              <a:rPr lang="en-US" dirty="0" err="1"/>
              <a:t>Qualität</a:t>
            </a:r>
            <a:r>
              <a:rPr lang="en-US" dirty="0"/>
              <a:t> der </a:t>
            </a:r>
            <a:r>
              <a:rPr lang="en-US" dirty="0" err="1"/>
              <a:t>Ergebnisse</a:t>
            </a:r>
            <a:r>
              <a:rPr lang="en-US" dirty="0"/>
              <a:t> die Integration in </a:t>
            </a:r>
            <a:r>
              <a:rPr lang="en-US" dirty="0" err="1"/>
              <a:t>bestehende</a:t>
            </a:r>
            <a:r>
              <a:rPr lang="en-US" dirty="0"/>
              <a:t> </a:t>
            </a:r>
            <a:r>
              <a:rPr lang="en-US" dirty="0" err="1"/>
              <a:t>Prozessen</a:t>
            </a:r>
            <a:r>
              <a:rPr lang="en-US" dirty="0"/>
              <a:t> und intuitive </a:t>
            </a:r>
            <a:r>
              <a:rPr lang="en-US" dirty="0" err="1"/>
              <a:t>Nutzbarkeit</a:t>
            </a:r>
            <a:r>
              <a:rPr lang="en-US" dirty="0"/>
              <a:t>. </a:t>
            </a:r>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37</a:t>
            </a:fld>
            <a:endParaRPr lang="en-US"/>
          </a:p>
        </p:txBody>
      </p:sp>
    </p:spTree>
    <p:extLst>
      <p:ext uri="{BB962C8B-B14F-4D97-AF65-F5344CB8AC3E}">
        <p14:creationId xmlns:p14="http://schemas.microsoft.com/office/powerpoint/2010/main" val="3665897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38</a:t>
            </a:fld>
            <a:endParaRPr lang="en-US"/>
          </a:p>
        </p:txBody>
      </p:sp>
    </p:spTree>
    <p:extLst>
      <p:ext uri="{BB962C8B-B14F-4D97-AF65-F5344CB8AC3E}">
        <p14:creationId xmlns:p14="http://schemas.microsoft.com/office/powerpoint/2010/main" val="317876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4</a:t>
            </a:fld>
            <a:endParaRPr lang="en-US"/>
          </a:p>
        </p:txBody>
      </p:sp>
    </p:spTree>
    <p:extLst>
      <p:ext uri="{BB962C8B-B14F-4D97-AF65-F5344CB8AC3E}">
        <p14:creationId xmlns:p14="http://schemas.microsoft.com/office/powerpoint/2010/main" val="3761843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Sie merken – KI-unterstützung schleicht mehr und mehr in unser Leben ein, ob wir es wollen oder nicht. </a:t>
            </a:r>
          </a:p>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5</a:t>
            </a:fld>
            <a:endParaRPr lang="en-US"/>
          </a:p>
        </p:txBody>
      </p:sp>
    </p:spTree>
    <p:extLst>
      <p:ext uri="{BB962C8B-B14F-4D97-AF65-F5344CB8AC3E}">
        <p14:creationId xmlns:p14="http://schemas.microsoft.com/office/powerpoint/2010/main" val="351406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D344ED-4841-4603-BEDD-3624C7199361}" type="slidenum">
              <a:rPr lang="en-US" smtClean="0"/>
              <a:t>6</a:t>
            </a:fld>
            <a:endParaRPr lang="en-US"/>
          </a:p>
        </p:txBody>
      </p:sp>
    </p:spTree>
    <p:extLst>
      <p:ext uri="{BB962C8B-B14F-4D97-AF65-F5344CB8AC3E}">
        <p14:creationId xmlns:p14="http://schemas.microsoft.com/office/powerpoint/2010/main" val="1044740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7</a:t>
            </a:fld>
            <a:endParaRPr lang="en-US"/>
          </a:p>
        </p:txBody>
      </p:sp>
    </p:spTree>
    <p:extLst>
      <p:ext uri="{BB962C8B-B14F-4D97-AF65-F5344CB8AC3E}">
        <p14:creationId xmlns:p14="http://schemas.microsoft.com/office/powerpoint/2010/main" val="30107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Gartner Hype Cycle ist ein Modell, das den Lebenszyklus neuer Technologien beschreibt, </a:t>
            </a:r>
          </a:p>
          <a:p>
            <a:r>
              <a:rPr lang="de-DE" dirty="0"/>
              <a:t>von anfänglicher Begeisterung und überhöhten Erwartungen über Ernüchterung bis hin zur langfristigen, produktiven Nutzung.</a:t>
            </a:r>
          </a:p>
          <a:p>
            <a:endParaRPr lang="de-DE" dirty="0"/>
          </a:p>
          <a:p>
            <a:r>
              <a:rPr lang="de-DE" dirty="0"/>
              <a:t>Gartner ist ein führendes Forschungs- und Beratungsunternehmen, das sich auf die Analyse und Prognose von Technologietrends spezialisiert hat.</a:t>
            </a:r>
          </a:p>
          <a:p>
            <a:r>
              <a:rPr lang="de-DE" dirty="0"/>
              <a:t>Besonders bekannt ist Gartner für seine Vorhersagen, die Unternehmen dabei unterstützen, strategische Entscheidungen im Bereich IT und digitale Transformation zu treffen.</a:t>
            </a:r>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8</a:t>
            </a:fld>
            <a:endParaRPr lang="en-US"/>
          </a:p>
        </p:txBody>
      </p:sp>
    </p:spTree>
    <p:extLst>
      <p:ext uri="{BB962C8B-B14F-4D97-AF65-F5344CB8AC3E}">
        <p14:creationId xmlns:p14="http://schemas.microsoft.com/office/powerpoint/2010/main" val="42955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Konkret für die KI – momentan befinden wir auf die Talfahrt. </a:t>
            </a:r>
            <a:br>
              <a:rPr lang="de-DE" dirty="0"/>
            </a:br>
            <a:r>
              <a:rPr lang="de-DE" dirty="0"/>
              <a:t>Heißt es – das Interesse ist vorbei und die Frage ist: sollen wir nun aufhören weitere KI Projekte zu entwickeln?</a:t>
            </a:r>
          </a:p>
          <a:p>
            <a:endParaRPr lang="de-DE" dirty="0"/>
          </a:p>
          <a:p>
            <a:r>
              <a:rPr lang="de-DE" dirty="0"/>
              <a:t>Aus meine Sicht – Im Gegenteil. </a:t>
            </a:r>
            <a:br>
              <a:rPr lang="de-DE" dirty="0"/>
            </a:br>
            <a:br>
              <a:rPr lang="de-DE" dirty="0"/>
            </a:br>
            <a:r>
              <a:rPr lang="de-DE" dirty="0"/>
              <a:t>Jetzt ist die absolut richtige Zeit sich die funktionierenden Lösungen und Ansätze sich anzuschauen und die KI-Projekte mit eine Prise mehr bedacht anzugehen. </a:t>
            </a:r>
          </a:p>
          <a:p>
            <a:endParaRPr lang="de-DE" dirty="0"/>
          </a:p>
          <a:p>
            <a:endParaRPr lang="de-DE" dirty="0"/>
          </a:p>
          <a:p>
            <a:endParaRPr lang="en-US" dirty="0"/>
          </a:p>
        </p:txBody>
      </p:sp>
      <p:sp>
        <p:nvSpPr>
          <p:cNvPr id="4" name="Slide Number Placeholder 3"/>
          <p:cNvSpPr>
            <a:spLocks noGrp="1"/>
          </p:cNvSpPr>
          <p:nvPr>
            <p:ph type="sldNum" sz="quarter" idx="5"/>
          </p:nvPr>
        </p:nvSpPr>
        <p:spPr/>
        <p:txBody>
          <a:bodyPr/>
          <a:lstStyle/>
          <a:p>
            <a:fld id="{78D344ED-4841-4603-BEDD-3624C7199361}" type="slidenum">
              <a:rPr lang="en-US" smtClean="0"/>
              <a:t>9</a:t>
            </a:fld>
            <a:endParaRPr lang="en-US"/>
          </a:p>
        </p:txBody>
      </p:sp>
    </p:spTree>
    <p:extLst>
      <p:ext uri="{BB962C8B-B14F-4D97-AF65-F5344CB8AC3E}">
        <p14:creationId xmlns:p14="http://schemas.microsoft.com/office/powerpoint/2010/main" val="389164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92D9-2788-84AE-B729-4C6F8574F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2B5AD5-52C6-F3C3-FF7A-5B0DD1802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8A2291-C894-6741-4800-6C31F0FA8CC3}"/>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5" name="Footer Placeholder 4">
            <a:extLst>
              <a:ext uri="{FF2B5EF4-FFF2-40B4-BE49-F238E27FC236}">
                <a16:creationId xmlns:a16="http://schemas.microsoft.com/office/drawing/2014/main" id="{94FEF363-5CD5-509F-1959-D3A962065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DE999-4999-27D1-135E-3BE8C95F8D4B}"/>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3019186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D28C-F768-7F6B-C9DE-C81A96BA76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208416-C45B-BC96-D97B-99FBB164AC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E6FD4-B210-47DA-250A-D35402013BB4}"/>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5" name="Footer Placeholder 4">
            <a:extLst>
              <a:ext uri="{FF2B5EF4-FFF2-40B4-BE49-F238E27FC236}">
                <a16:creationId xmlns:a16="http://schemas.microsoft.com/office/drawing/2014/main" id="{5841733A-2916-13DF-A9E1-FE31C84AB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66AFE-F4C9-7EB4-71B2-87E276933AFF}"/>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310437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7F84F5-DB77-66CA-4BC6-F77F7DE8BB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5955F2-2F93-A1F8-745C-DC243BE5C2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9F744-AB26-9E51-D8CD-F0E364149E64}"/>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5" name="Footer Placeholder 4">
            <a:extLst>
              <a:ext uri="{FF2B5EF4-FFF2-40B4-BE49-F238E27FC236}">
                <a16:creationId xmlns:a16="http://schemas.microsoft.com/office/drawing/2014/main" id="{B6142088-4C51-86FF-0511-E2ADA7EB6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D0849-C01E-6A48-0473-2C5F0103DBC3}"/>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256092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3E10-454D-753A-DEDE-59C617D00E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F9178-BC4C-BBEB-1D9B-B999037645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3D060-095D-8249-74A9-C6B01C475292}"/>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5" name="Footer Placeholder 4">
            <a:extLst>
              <a:ext uri="{FF2B5EF4-FFF2-40B4-BE49-F238E27FC236}">
                <a16:creationId xmlns:a16="http://schemas.microsoft.com/office/drawing/2014/main" id="{DF008C6B-36D7-0A1B-42B7-B834BE247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97826-FE76-7CC1-DA5E-7C0FDFAB7C83}"/>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187196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66531-4134-A405-9171-8711B1A226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AE07FE-74C6-19A9-091D-12D5FF72F0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DA1FC-D77E-C728-3061-F719F7DC9CE4}"/>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5" name="Footer Placeholder 4">
            <a:extLst>
              <a:ext uri="{FF2B5EF4-FFF2-40B4-BE49-F238E27FC236}">
                <a16:creationId xmlns:a16="http://schemas.microsoft.com/office/drawing/2014/main" id="{B5E1827C-31A3-BF2C-E4B2-B43E7E631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75216-2638-D2B6-0F0E-B07698023A77}"/>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223325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EB58-6936-408F-8B65-056BCE6E53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CC8F6-51C7-7ECB-2B00-07CBC0897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EFF8ED-D4D8-45E8-A9EA-4E35C13B78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A8BCDD-6BCE-F4BD-6B5F-6E0DC5841B91}"/>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6" name="Footer Placeholder 5">
            <a:extLst>
              <a:ext uri="{FF2B5EF4-FFF2-40B4-BE49-F238E27FC236}">
                <a16:creationId xmlns:a16="http://schemas.microsoft.com/office/drawing/2014/main" id="{8730C09D-07F8-A94E-55C7-B66CC0F4E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2ABC-7C11-6683-DAEA-87DE4C964154}"/>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351623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8534-9C2B-AA2D-E3BB-4BBFFFF70E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83A55-3E50-F09B-A744-9152C8F9F1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6E607-D0FA-A24A-891F-5BD10BDDED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DF83C-E15C-C95C-2F30-5E05558FB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C159FB-2F32-5E89-AB16-916FBF12E0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B9262-41AC-EF7D-C1EF-B2E23B7CB4EA}"/>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8" name="Footer Placeholder 7">
            <a:extLst>
              <a:ext uri="{FF2B5EF4-FFF2-40B4-BE49-F238E27FC236}">
                <a16:creationId xmlns:a16="http://schemas.microsoft.com/office/drawing/2014/main" id="{DF282DFA-76A1-FB60-3B09-75081601F3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CB5485-F8B8-4C50-570D-CB5C595C3DB4}"/>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12048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2EA3-A16D-9EA5-7D6F-CCC54CE23B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B3D99-D0DA-9B46-59A1-BC64379736C1}"/>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4" name="Footer Placeholder 3">
            <a:extLst>
              <a:ext uri="{FF2B5EF4-FFF2-40B4-BE49-F238E27FC236}">
                <a16:creationId xmlns:a16="http://schemas.microsoft.com/office/drawing/2014/main" id="{06F47539-83BD-8C0A-CC53-49D4D520F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B17F3-C622-32EA-E4CC-E06AC9C1C204}"/>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13687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85A02C-BB3E-59A9-0062-38DD1051AEE3}"/>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3" name="Footer Placeholder 2">
            <a:extLst>
              <a:ext uri="{FF2B5EF4-FFF2-40B4-BE49-F238E27FC236}">
                <a16:creationId xmlns:a16="http://schemas.microsoft.com/office/drawing/2014/main" id="{108303EC-EFA1-E841-42E3-E3F9F45FC8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7A012C-F314-4EB8-CFBA-94CB85DA3AB6}"/>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278714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1B86-3E9C-454D-C8AF-B49224FCB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86CC72-88F4-4B20-5143-AEC79A5707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2EFFD-670F-018E-9AEA-27A0EBCB3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7B840-F22F-32CC-ABE2-4ABF12C9EAF7}"/>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6" name="Footer Placeholder 5">
            <a:extLst>
              <a:ext uri="{FF2B5EF4-FFF2-40B4-BE49-F238E27FC236}">
                <a16:creationId xmlns:a16="http://schemas.microsoft.com/office/drawing/2014/main" id="{90473439-0D95-F7D1-BECD-D10081D4B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A0489-DF11-FAAA-31A4-3173BCB3B709}"/>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232366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009A-AE61-06FF-F140-2583515BD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78E89F-2E69-858C-71D0-544CB51F2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55447F-DA35-4208-1106-D3F703EC1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85531-5800-73A9-FF09-A89D01297FB4}"/>
              </a:ext>
            </a:extLst>
          </p:cNvPr>
          <p:cNvSpPr>
            <a:spLocks noGrp="1"/>
          </p:cNvSpPr>
          <p:nvPr>
            <p:ph type="dt" sz="half" idx="10"/>
          </p:nvPr>
        </p:nvSpPr>
        <p:spPr/>
        <p:txBody>
          <a:bodyPr/>
          <a:lstStyle/>
          <a:p>
            <a:fld id="{DEA917FA-7389-47C1-A047-D756E902BD25}" type="datetimeFigureOut">
              <a:rPr lang="en-US" smtClean="0"/>
              <a:t>8/23/2024</a:t>
            </a:fld>
            <a:endParaRPr lang="en-US"/>
          </a:p>
        </p:txBody>
      </p:sp>
      <p:sp>
        <p:nvSpPr>
          <p:cNvPr id="6" name="Footer Placeholder 5">
            <a:extLst>
              <a:ext uri="{FF2B5EF4-FFF2-40B4-BE49-F238E27FC236}">
                <a16:creationId xmlns:a16="http://schemas.microsoft.com/office/drawing/2014/main" id="{50C560EF-3995-B1BB-D231-4CB3365E3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03CFD-8705-7DC3-9D61-6B3F8C1D4FBF}"/>
              </a:ext>
            </a:extLst>
          </p:cNvPr>
          <p:cNvSpPr>
            <a:spLocks noGrp="1"/>
          </p:cNvSpPr>
          <p:nvPr>
            <p:ph type="sldNum" sz="quarter" idx="12"/>
          </p:nvPr>
        </p:nvSpPr>
        <p:spPr/>
        <p:txBody>
          <a:bodyPr/>
          <a:lstStyle/>
          <a:p>
            <a:fld id="{7FC02113-1922-4869-BF48-3B39E38B88C5}" type="slidenum">
              <a:rPr lang="en-US" smtClean="0"/>
              <a:t>‹#›</a:t>
            </a:fld>
            <a:endParaRPr lang="en-US"/>
          </a:p>
        </p:txBody>
      </p:sp>
    </p:spTree>
    <p:extLst>
      <p:ext uri="{BB962C8B-B14F-4D97-AF65-F5344CB8AC3E}">
        <p14:creationId xmlns:p14="http://schemas.microsoft.com/office/powerpoint/2010/main" val="1640686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1BD483-90DD-6B44-83C6-304F8E09E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08C60E-9802-EAF3-C668-53E6FF9B6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93CE2-F081-5CAD-1FB8-C87FA6526D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A917FA-7389-47C1-A047-D756E902BD25}" type="datetimeFigureOut">
              <a:rPr lang="en-US" smtClean="0"/>
              <a:t>8/23/2024</a:t>
            </a:fld>
            <a:endParaRPr lang="en-US"/>
          </a:p>
        </p:txBody>
      </p:sp>
      <p:sp>
        <p:nvSpPr>
          <p:cNvPr id="5" name="Footer Placeholder 4">
            <a:extLst>
              <a:ext uri="{FF2B5EF4-FFF2-40B4-BE49-F238E27FC236}">
                <a16:creationId xmlns:a16="http://schemas.microsoft.com/office/drawing/2014/main" id="{D4EDEE88-1A46-BFDF-42CE-BFC798CE92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28F784-BEC8-440D-53BD-9275F2216D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C02113-1922-4869-BF48-3B39E38B88C5}" type="slidenum">
              <a:rPr lang="en-US" smtClean="0"/>
              <a:t>‹#›</a:t>
            </a:fld>
            <a:endParaRPr lang="en-US"/>
          </a:p>
        </p:txBody>
      </p:sp>
    </p:spTree>
    <p:extLst>
      <p:ext uri="{BB962C8B-B14F-4D97-AF65-F5344CB8AC3E}">
        <p14:creationId xmlns:p14="http://schemas.microsoft.com/office/powerpoint/2010/main" val="2424773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pngall.com/pin-png/download/3832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pngall.com/pin-png/download/3832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heise.de/news/Copilot-macht-aus-einem-Gerichtsreporter-einen-Kinderschaender-9840437.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heise.de/news/Copilot-macht-aus-einem-Gerichtsreporter-einen-Kinderschaender-9840437.html"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creativecommons.org/licenses/by-sa/3.0/" TargetMode="External"/><Relationship Id="rId4" Type="http://schemas.openxmlformats.org/officeDocument/2006/relationships/hyperlink" Target="https://www.flickr.com/photos/55899047@N04/5420858062/"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pngall.com/pin-png/download/3832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pixabay.com/es/usuario-persona-gen%C3%A9rico-solo-23874/" TargetMode="Externa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pixabay.com/es/usuario-persona-gen%C3%A9rico-solo-23874/" TargetMode="Externa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pixabay.com/es/usuario-persona-gen%C3%A9rico-solo-23874/"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pixabay.com/es/usuario-persona-gen%C3%A9rico-solo-23874/" TargetMode="Externa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pixabay.com/es/usuario-persona-gen%C3%A9rico-solo-23874/"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commons.wikimedia.org/wiki/File:Thumb_up_icon.svg" TargetMode="External"/><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technofaq.org/posts/2020/03/how-industrial-robotics-are-revolutionizing-an-industry/" TargetMode="External"/><Relationship Id="rId5" Type="http://schemas.openxmlformats.org/officeDocument/2006/relationships/image" Target="../media/image47.jpeg"/><Relationship Id="rId4" Type="http://schemas.openxmlformats.org/officeDocument/2006/relationships/image" Target="../media/image36.sv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hyperlink" Target="https://loonylabs.org/2020/09/26/a-whole-pile-of-work/" TargetMode="External"/><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commons.wikimedia.org/wiki/File:Thumb_up_icon.svg" TargetMode="External"/><Relationship Id="rId5" Type="http://schemas.openxmlformats.org/officeDocument/2006/relationships/image" Target="../media/image48.png"/><Relationship Id="rId4" Type="http://schemas.openxmlformats.org/officeDocument/2006/relationships/image" Target="../media/image36.sv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13" Type="http://schemas.openxmlformats.org/officeDocument/2006/relationships/image" Target="../media/image60.svg"/><Relationship Id="rId18" Type="http://schemas.openxmlformats.org/officeDocument/2006/relationships/image" Target="../media/image65.png"/><Relationship Id="rId26" Type="http://schemas.openxmlformats.org/officeDocument/2006/relationships/image" Target="../media/image73.png"/><Relationship Id="rId39" Type="http://schemas.openxmlformats.org/officeDocument/2006/relationships/image" Target="../media/image86.png"/><Relationship Id="rId21" Type="http://schemas.openxmlformats.org/officeDocument/2006/relationships/image" Target="../media/image68.svg"/><Relationship Id="rId34" Type="http://schemas.openxmlformats.org/officeDocument/2006/relationships/image" Target="../media/image81.svg"/><Relationship Id="rId42" Type="http://schemas.openxmlformats.org/officeDocument/2006/relationships/image" Target="../media/image89.svg"/><Relationship Id="rId7" Type="http://schemas.openxmlformats.org/officeDocument/2006/relationships/image" Target="../media/image54.png"/><Relationship Id="rId2" Type="http://schemas.openxmlformats.org/officeDocument/2006/relationships/notesSlide" Target="../notesSlides/notesSlide36.xml"/><Relationship Id="rId16" Type="http://schemas.openxmlformats.org/officeDocument/2006/relationships/image" Target="../media/image63.png"/><Relationship Id="rId29"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svg"/><Relationship Id="rId24" Type="http://schemas.openxmlformats.org/officeDocument/2006/relationships/image" Target="../media/image71.png"/><Relationship Id="rId32" Type="http://schemas.openxmlformats.org/officeDocument/2006/relationships/image" Target="../media/image79.svg"/><Relationship Id="rId37" Type="http://schemas.openxmlformats.org/officeDocument/2006/relationships/image" Target="../media/image84.png"/><Relationship Id="rId40" Type="http://schemas.openxmlformats.org/officeDocument/2006/relationships/image" Target="../media/image87.svg"/><Relationship Id="rId45" Type="http://schemas.openxmlformats.org/officeDocument/2006/relationships/image" Target="../media/image2.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70.svg"/><Relationship Id="rId28" Type="http://schemas.openxmlformats.org/officeDocument/2006/relationships/image" Target="../media/image75.png"/><Relationship Id="rId36" Type="http://schemas.openxmlformats.org/officeDocument/2006/relationships/image" Target="../media/image83.svg"/><Relationship Id="rId10" Type="http://schemas.openxmlformats.org/officeDocument/2006/relationships/image" Target="../media/image57.png"/><Relationship Id="rId19" Type="http://schemas.openxmlformats.org/officeDocument/2006/relationships/image" Target="../media/image66.svg"/><Relationship Id="rId31" Type="http://schemas.openxmlformats.org/officeDocument/2006/relationships/image" Target="../media/image78.png"/><Relationship Id="rId44" Type="http://schemas.openxmlformats.org/officeDocument/2006/relationships/hyperlink" Target="https://larshp.github.io/abap-in-the-wild/" TargetMode="External"/><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svg"/><Relationship Id="rId30" Type="http://schemas.openxmlformats.org/officeDocument/2006/relationships/image" Target="../media/image77.png"/><Relationship Id="rId35" Type="http://schemas.openxmlformats.org/officeDocument/2006/relationships/image" Target="../media/image82.png"/><Relationship Id="rId43" Type="http://schemas.openxmlformats.org/officeDocument/2006/relationships/image" Target="../media/image90.png"/><Relationship Id="rId8" Type="http://schemas.openxmlformats.org/officeDocument/2006/relationships/image" Target="../media/image55.svg"/><Relationship Id="rId3" Type="http://schemas.openxmlformats.org/officeDocument/2006/relationships/image" Target="../media/image50.png"/><Relationship Id="rId12" Type="http://schemas.openxmlformats.org/officeDocument/2006/relationships/image" Target="../media/image59.png"/><Relationship Id="rId17" Type="http://schemas.openxmlformats.org/officeDocument/2006/relationships/image" Target="../media/image64.svg"/><Relationship Id="rId25" Type="http://schemas.openxmlformats.org/officeDocument/2006/relationships/image" Target="../media/image72.svg"/><Relationship Id="rId33" Type="http://schemas.openxmlformats.org/officeDocument/2006/relationships/image" Target="../media/image80.png"/><Relationship Id="rId38" Type="http://schemas.openxmlformats.org/officeDocument/2006/relationships/image" Target="../media/image85.svg"/><Relationship Id="rId20" Type="http://schemas.openxmlformats.org/officeDocument/2006/relationships/image" Target="../media/image67.png"/><Relationship Id="rId41"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hyperlink" Target="mailto:tobias.weiss@technologique.d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png"/><Relationship Id="rId4" Type="http://schemas.openxmlformats.org/officeDocument/2006/relationships/hyperlink" Target="mailto:irina.weiss@technologique.de" TargetMode="Externa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13" Type="http://schemas.openxmlformats.org/officeDocument/2006/relationships/hyperlink" Target="https://www.multimediaplayer.it/come-funzionano-philips-hue/" TargetMode="External"/><Relationship Id="rId18" Type="http://schemas.openxmlformats.org/officeDocument/2006/relationships/image" Target="../media/image14.jpg"/><Relationship Id="rId26" Type="http://schemas.openxmlformats.org/officeDocument/2006/relationships/hyperlink" Target="https://www.pngall.com/netflix-png/" TargetMode="External"/><Relationship Id="rId39" Type="http://schemas.openxmlformats.org/officeDocument/2006/relationships/image" Target="../media/image24.png"/><Relationship Id="rId21" Type="http://schemas.openxmlformats.org/officeDocument/2006/relationships/hyperlink" Target="https://www.flickr.com/photos/141573413@N04/27443174192/" TargetMode="External"/><Relationship Id="rId34" Type="http://schemas.openxmlformats.org/officeDocument/2006/relationships/hyperlink" Target="https://en.wikipedia.org/wiki/ChatGPT" TargetMode="External"/><Relationship Id="rId7" Type="http://schemas.openxmlformats.org/officeDocument/2006/relationships/hyperlink" Target="https://elgeek.com/17463/siri-camino-otros-sistemas" TargetMode="External"/><Relationship Id="rId12" Type="http://schemas.openxmlformats.org/officeDocument/2006/relationships/image" Target="../media/image11.jpg"/><Relationship Id="rId17" Type="http://schemas.openxmlformats.org/officeDocument/2006/relationships/hyperlink" Target="https://www.cowboy-of-bottrop.de/2015/05/12/regelmaessig-genutzte-android-apps/" TargetMode="External"/><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13.png"/><Relationship Id="rId20" Type="http://schemas.openxmlformats.org/officeDocument/2006/relationships/image" Target="../media/image15.jpg"/><Relationship Id="rId29"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hyperlink" Target="https://www.wired.it/gadget/elettrodomestici/2017/05/05/irobot-wi-fi-anche-sui-roomba-economici/" TargetMode="External"/><Relationship Id="rId24" Type="http://schemas.openxmlformats.org/officeDocument/2006/relationships/hyperlink" Target="https://creativecommons.org/licenses/by-nc-nd/3.0/" TargetMode="External"/><Relationship Id="rId32" Type="http://schemas.openxmlformats.org/officeDocument/2006/relationships/hyperlink" Target="https://medium.com/@espd/fitbit-has-a-slightly-new-logo-b29b8bbfeadb" TargetMode="External"/><Relationship Id="rId37" Type="http://schemas.openxmlformats.org/officeDocument/2006/relationships/hyperlink" Target="https://wingbreaker.tistory.com/368" TargetMode="External"/><Relationship Id="rId40" Type="http://schemas.openxmlformats.org/officeDocument/2006/relationships/image" Target="../media/image2.png"/><Relationship Id="rId5" Type="http://schemas.openxmlformats.org/officeDocument/2006/relationships/image" Target="../media/image7.png"/><Relationship Id="rId15" Type="http://schemas.openxmlformats.org/officeDocument/2006/relationships/hyperlink" Target="https://fr.m.wikipedia.org/wiki/Fichier:Google_Maps_Logo_2020.svg" TargetMode="External"/><Relationship Id="rId23" Type="http://schemas.openxmlformats.org/officeDocument/2006/relationships/hyperlink" Target="https://publiktu.blogspot.com/2018/06/que-es-una-startup.html" TargetMode="External"/><Relationship Id="rId28" Type="http://schemas.openxmlformats.org/officeDocument/2006/relationships/hyperlink" Target="https://www.pngall.com/spotify-png/" TargetMode="External"/><Relationship Id="rId36" Type="http://schemas.openxmlformats.org/officeDocument/2006/relationships/image" Target="../media/image22.png"/><Relationship Id="rId10" Type="http://schemas.openxmlformats.org/officeDocument/2006/relationships/image" Target="../media/image10.jpg"/><Relationship Id="rId19" Type="http://schemas.openxmlformats.org/officeDocument/2006/relationships/hyperlink" Target="https://www.kfz-betrieb.vogel.de/kba-prueft-fehlfunktion-von-tesla-bildschirm-a-994354/" TargetMode="External"/><Relationship Id="rId31" Type="http://schemas.openxmlformats.org/officeDocument/2006/relationships/image" Target="../media/image20.png"/><Relationship Id="rId4" Type="http://schemas.openxmlformats.org/officeDocument/2006/relationships/hyperlink" Target="https://www.flickr.com/photos/ajay_suresh/49675526278/" TargetMode="External"/><Relationship Id="rId9" Type="http://schemas.openxmlformats.org/officeDocument/2006/relationships/hyperlink" Target="https://iblnews.org/bmw-plans-to-add-alexa-voice-assistant-in-their-cars/" TargetMode="External"/><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image" Target="../media/image18.png"/><Relationship Id="rId30" Type="http://schemas.openxmlformats.org/officeDocument/2006/relationships/hyperlink" Target="http://theallapps.com/runtastic-running-pro-sit-ups-pro-for-android-discount/" TargetMode="External"/><Relationship Id="rId35" Type="http://schemas.openxmlformats.org/officeDocument/2006/relationships/hyperlink" Target="https://creativecommons.org/licenses/by-sa/3.0/" TargetMode="External"/><Relationship Id="rId8" Type="http://schemas.openxmlformats.org/officeDocument/2006/relationships/image" Target="../media/image9.jpg"/><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de.wikipedia.org/wiki/Erwartung_(Soziologie)" TargetMode="External"/><Relationship Id="rId4" Type="http://schemas.openxmlformats.org/officeDocument/2006/relationships/hyperlink" Target="https://de.wikipedia.org/wiki/Enthusiasm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E28CCB-29F8-DD97-91F3-FF2E72622A48}"/>
              </a:ext>
            </a:extLst>
          </p:cNvPr>
          <p:cNvSpPr txBox="1"/>
          <p:nvPr/>
        </p:nvSpPr>
        <p:spPr>
          <a:xfrm>
            <a:off x="859971" y="2619397"/>
            <a:ext cx="10820400" cy="1200329"/>
          </a:xfrm>
          <a:prstGeom prst="rect">
            <a:avLst/>
          </a:prstGeom>
          <a:noFill/>
        </p:spPr>
        <p:txBody>
          <a:bodyPr wrap="square">
            <a:spAutoFit/>
          </a:bodyPr>
          <a:lstStyle/>
          <a:p>
            <a:r>
              <a:rPr lang="en-US" sz="3600" b="1" dirty="0" err="1">
                <a:solidFill>
                  <a:srgbClr val="006685"/>
                </a:solidFill>
                <a:effectLst/>
              </a:rPr>
              <a:t>Effektives</a:t>
            </a:r>
            <a:r>
              <a:rPr lang="en-US" sz="3600" b="1" dirty="0">
                <a:solidFill>
                  <a:srgbClr val="006685"/>
                </a:solidFill>
                <a:effectLst/>
              </a:rPr>
              <a:t> </a:t>
            </a:r>
            <a:r>
              <a:rPr lang="en-US" sz="3600" b="1" dirty="0" err="1">
                <a:solidFill>
                  <a:srgbClr val="006685"/>
                </a:solidFill>
                <a:effectLst/>
              </a:rPr>
              <a:t>Projektmanagement</a:t>
            </a:r>
            <a:r>
              <a:rPr lang="en-US" sz="3600" b="1" dirty="0">
                <a:solidFill>
                  <a:srgbClr val="006685"/>
                </a:solidFill>
                <a:effectLst/>
              </a:rPr>
              <a:t> für KI-</a:t>
            </a:r>
            <a:r>
              <a:rPr lang="en-US" sz="3600" b="1" dirty="0" err="1">
                <a:solidFill>
                  <a:srgbClr val="006685"/>
                </a:solidFill>
                <a:effectLst/>
              </a:rPr>
              <a:t>Projekte</a:t>
            </a:r>
            <a:r>
              <a:rPr lang="en-US" sz="3600" b="1" dirty="0">
                <a:solidFill>
                  <a:srgbClr val="006685"/>
                </a:solidFill>
                <a:effectLst/>
              </a:rPr>
              <a:t>: </a:t>
            </a:r>
          </a:p>
          <a:p>
            <a:r>
              <a:rPr lang="en-US" sz="3600" b="1" dirty="0" err="1">
                <a:solidFill>
                  <a:srgbClr val="006685"/>
                </a:solidFill>
                <a:effectLst/>
              </a:rPr>
              <a:t>Strategien</a:t>
            </a:r>
            <a:r>
              <a:rPr lang="en-US" sz="3600" b="1" dirty="0">
                <a:solidFill>
                  <a:srgbClr val="006685"/>
                </a:solidFill>
                <a:effectLst/>
              </a:rPr>
              <a:t>, </a:t>
            </a:r>
            <a:r>
              <a:rPr lang="en-US" sz="3600" b="1" dirty="0" err="1">
                <a:solidFill>
                  <a:srgbClr val="006685"/>
                </a:solidFill>
                <a:effectLst/>
              </a:rPr>
              <a:t>Planung</a:t>
            </a:r>
            <a:r>
              <a:rPr lang="en-US" sz="3600" b="1" dirty="0">
                <a:solidFill>
                  <a:srgbClr val="006685"/>
                </a:solidFill>
                <a:effectLst/>
              </a:rPr>
              <a:t>, </a:t>
            </a:r>
            <a:r>
              <a:rPr lang="en-US" sz="3600" b="1" dirty="0" err="1">
                <a:solidFill>
                  <a:srgbClr val="006685"/>
                </a:solidFill>
                <a:effectLst/>
              </a:rPr>
              <a:t>Steuerung</a:t>
            </a:r>
            <a:endParaRPr lang="en-US" sz="3600" b="1" dirty="0">
              <a:solidFill>
                <a:srgbClr val="006685"/>
              </a:solidFill>
              <a:effectLst/>
            </a:endParaRPr>
          </a:p>
        </p:txBody>
      </p:sp>
      <p:pic>
        <p:nvPicPr>
          <p:cNvPr id="6" name="Picture 5" descr="A logo with a black background&#10;&#10;Description automatically generated">
            <a:extLst>
              <a:ext uri="{FF2B5EF4-FFF2-40B4-BE49-F238E27FC236}">
                <a16:creationId xmlns:a16="http://schemas.microsoft.com/office/drawing/2014/main" id="{F0761A0E-494A-4DD1-2C97-C8DEF6EEC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pic>
        <p:nvPicPr>
          <p:cNvPr id="8" name="Picture 7" descr="A blue sign with white letters&#10;&#10;Description automatically generated">
            <a:extLst>
              <a:ext uri="{FF2B5EF4-FFF2-40B4-BE49-F238E27FC236}">
                <a16:creationId xmlns:a16="http://schemas.microsoft.com/office/drawing/2014/main" id="{921B4487-44CF-0397-A9D4-662119E46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77444"/>
            <a:ext cx="2079171" cy="685441"/>
          </a:xfrm>
          <a:prstGeom prst="rect">
            <a:avLst/>
          </a:prstGeom>
        </p:spPr>
      </p:pic>
      <p:sp>
        <p:nvSpPr>
          <p:cNvPr id="2" name="TextBox 1">
            <a:extLst>
              <a:ext uri="{FF2B5EF4-FFF2-40B4-BE49-F238E27FC236}">
                <a16:creationId xmlns:a16="http://schemas.microsoft.com/office/drawing/2014/main" id="{502BA369-E2DD-1643-22F1-773B37E414AF}"/>
              </a:ext>
            </a:extLst>
          </p:cNvPr>
          <p:cNvSpPr txBox="1"/>
          <p:nvPr/>
        </p:nvSpPr>
        <p:spPr>
          <a:xfrm>
            <a:off x="9979487" y="6488668"/>
            <a:ext cx="1935145" cy="369332"/>
          </a:xfrm>
          <a:prstGeom prst="rect">
            <a:avLst/>
          </a:prstGeom>
          <a:noFill/>
        </p:spPr>
        <p:txBody>
          <a:bodyPr wrap="none" rtlCol="0">
            <a:spAutoFit/>
          </a:bodyPr>
          <a:lstStyle/>
          <a:p>
            <a:r>
              <a:rPr lang="de-DE" dirty="0"/>
              <a:t>Bonn, 23.08.2024</a:t>
            </a:r>
            <a:endParaRPr lang="en-US" dirty="0"/>
          </a:p>
        </p:txBody>
      </p:sp>
      <p:sp>
        <p:nvSpPr>
          <p:cNvPr id="3" name="TextBox 2">
            <a:extLst>
              <a:ext uri="{FF2B5EF4-FFF2-40B4-BE49-F238E27FC236}">
                <a16:creationId xmlns:a16="http://schemas.microsoft.com/office/drawing/2014/main" id="{ACF15E92-FC7B-3CAC-EE05-5C12FD789EA2}"/>
              </a:ext>
            </a:extLst>
          </p:cNvPr>
          <p:cNvSpPr txBox="1"/>
          <p:nvPr/>
        </p:nvSpPr>
        <p:spPr>
          <a:xfrm>
            <a:off x="277368" y="5499116"/>
            <a:ext cx="6239742" cy="1200329"/>
          </a:xfrm>
          <a:prstGeom prst="rect">
            <a:avLst/>
          </a:prstGeom>
          <a:noFill/>
        </p:spPr>
        <p:txBody>
          <a:bodyPr wrap="square" rtlCol="0">
            <a:spAutoFit/>
          </a:bodyPr>
          <a:lstStyle/>
          <a:p>
            <a:r>
              <a:rPr lang="de-DE" sz="1800" b="1" dirty="0">
                <a:solidFill>
                  <a:srgbClr val="006685"/>
                </a:solidFill>
              </a:rPr>
              <a:t>Fachkreis Sachversicherung </a:t>
            </a:r>
          </a:p>
          <a:p>
            <a:r>
              <a:rPr lang="de-DE" sz="1800" b="1" dirty="0">
                <a:solidFill>
                  <a:srgbClr val="006685"/>
                </a:solidFill>
              </a:rPr>
              <a:t>"Versicherungsinnovationen und ausgewählte Themen zur industriellen Sachversicherung, sowie Möglichkeiten durch Einbindung von KI in Projekte"</a:t>
            </a:r>
            <a:endParaRPr lang="en-US" sz="1800" b="1" dirty="0">
              <a:solidFill>
                <a:srgbClr val="006685"/>
              </a:solidFill>
            </a:endParaRPr>
          </a:p>
        </p:txBody>
      </p:sp>
      <p:sp>
        <p:nvSpPr>
          <p:cNvPr id="4" name="TextBox 3">
            <a:extLst>
              <a:ext uri="{FF2B5EF4-FFF2-40B4-BE49-F238E27FC236}">
                <a16:creationId xmlns:a16="http://schemas.microsoft.com/office/drawing/2014/main" id="{A78BBA81-DE88-3F7E-628D-97B53A29E145}"/>
              </a:ext>
            </a:extLst>
          </p:cNvPr>
          <p:cNvSpPr txBox="1"/>
          <p:nvPr/>
        </p:nvSpPr>
        <p:spPr>
          <a:xfrm>
            <a:off x="9973938" y="6147569"/>
            <a:ext cx="1172757" cy="369332"/>
          </a:xfrm>
          <a:prstGeom prst="rect">
            <a:avLst/>
          </a:prstGeom>
          <a:noFill/>
        </p:spPr>
        <p:txBody>
          <a:bodyPr wrap="none" rtlCol="0">
            <a:spAutoFit/>
          </a:bodyPr>
          <a:lstStyle/>
          <a:p>
            <a:r>
              <a:rPr lang="de-DE" dirty="0"/>
              <a:t>Irina Weiß</a:t>
            </a:r>
            <a:endParaRPr lang="en-US" dirty="0"/>
          </a:p>
        </p:txBody>
      </p:sp>
    </p:spTree>
    <p:extLst>
      <p:ext uri="{BB962C8B-B14F-4D97-AF65-F5344CB8AC3E}">
        <p14:creationId xmlns:p14="http://schemas.microsoft.com/office/powerpoint/2010/main" val="266998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236266"/>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rgbClr val="C00000"/>
                </a:solidFill>
              </a:rPr>
              <a:t>KI - Strategie</a:t>
            </a:r>
            <a:endParaRPr lang="en-US" sz="6000" dirty="0">
              <a:solidFill>
                <a:srgbClr val="C00000"/>
              </a:solidFill>
            </a:endParaRPr>
          </a:p>
        </p:txBody>
      </p:sp>
      <p:pic>
        <p:nvPicPr>
          <p:cNvPr id="3" name="Picture 2" descr="A logo with a black background&#10;&#10;Description automatically generated">
            <a:extLst>
              <a:ext uri="{FF2B5EF4-FFF2-40B4-BE49-F238E27FC236}">
                <a16:creationId xmlns:a16="http://schemas.microsoft.com/office/drawing/2014/main" id="{AD5A0B9A-37B0-5569-6AC2-1346A3F7D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
        <p:nvSpPr>
          <p:cNvPr id="2" name="Title 1">
            <a:extLst>
              <a:ext uri="{FF2B5EF4-FFF2-40B4-BE49-F238E27FC236}">
                <a16:creationId xmlns:a16="http://schemas.microsoft.com/office/drawing/2014/main" id="{4DDF8B00-469F-1714-339C-7AE02C5B8117}"/>
              </a:ext>
            </a:extLst>
          </p:cNvPr>
          <p:cNvSpPr txBox="1">
            <a:spLocks/>
          </p:cNvSpPr>
          <p:nvPr/>
        </p:nvSpPr>
        <p:spPr>
          <a:xfrm>
            <a:off x="397329" y="3415368"/>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chemeClr val="accent2">
                    <a:lumMod val="20000"/>
                    <a:lumOff val="80000"/>
                  </a:schemeClr>
                </a:solidFill>
              </a:rPr>
              <a:t>KI- Projektplanung</a:t>
            </a:r>
            <a:endParaRPr lang="en-US" sz="6000" dirty="0">
              <a:solidFill>
                <a:schemeClr val="accent2">
                  <a:lumMod val="20000"/>
                  <a:lumOff val="80000"/>
                </a:schemeClr>
              </a:solidFill>
            </a:endParaRPr>
          </a:p>
        </p:txBody>
      </p:sp>
      <p:sp>
        <p:nvSpPr>
          <p:cNvPr id="4" name="Title 1">
            <a:extLst>
              <a:ext uri="{FF2B5EF4-FFF2-40B4-BE49-F238E27FC236}">
                <a16:creationId xmlns:a16="http://schemas.microsoft.com/office/drawing/2014/main" id="{C14D462A-0A85-5872-F89B-92D73ABA15D7}"/>
              </a:ext>
            </a:extLst>
          </p:cNvPr>
          <p:cNvSpPr txBox="1">
            <a:spLocks/>
          </p:cNvSpPr>
          <p:nvPr/>
        </p:nvSpPr>
        <p:spPr>
          <a:xfrm>
            <a:off x="397329" y="4594470"/>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chemeClr val="accent2">
                    <a:lumMod val="20000"/>
                    <a:lumOff val="80000"/>
                  </a:schemeClr>
                </a:solidFill>
              </a:rPr>
              <a:t>KI-</a:t>
            </a:r>
            <a:r>
              <a:rPr lang="de-DE" sz="6000" dirty="0">
                <a:solidFill>
                  <a:srgbClr val="C00000"/>
                </a:solidFill>
              </a:rPr>
              <a:t> </a:t>
            </a:r>
            <a:r>
              <a:rPr lang="de-DE" sz="6000" dirty="0">
                <a:solidFill>
                  <a:schemeClr val="accent2">
                    <a:lumMod val="20000"/>
                    <a:lumOff val="80000"/>
                  </a:schemeClr>
                </a:solidFill>
              </a:rPr>
              <a:t>Projektsteuerung</a:t>
            </a:r>
            <a:endParaRPr lang="en-US" sz="6000" dirty="0">
              <a:solidFill>
                <a:schemeClr val="accent2">
                  <a:lumMod val="20000"/>
                  <a:lumOff val="80000"/>
                </a:schemeClr>
              </a:solidFill>
            </a:endParaRPr>
          </a:p>
        </p:txBody>
      </p:sp>
    </p:spTree>
    <p:extLst>
      <p:ext uri="{BB962C8B-B14F-4D97-AF65-F5344CB8AC3E}">
        <p14:creationId xmlns:p14="http://schemas.microsoft.com/office/powerpoint/2010/main" val="17179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82423" y="397782"/>
            <a:ext cx="11397342" cy="6907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 – Strategie: was versteht man darunter?</a:t>
            </a:r>
            <a:endParaRPr lang="en-US" sz="3600" dirty="0">
              <a:solidFill>
                <a:srgbClr val="C00000"/>
              </a:solidFill>
            </a:endParaRPr>
          </a:p>
        </p:txBody>
      </p:sp>
      <p:grpSp>
        <p:nvGrpSpPr>
          <p:cNvPr id="2" name="Group 1">
            <a:extLst>
              <a:ext uri="{FF2B5EF4-FFF2-40B4-BE49-F238E27FC236}">
                <a16:creationId xmlns:a16="http://schemas.microsoft.com/office/drawing/2014/main" id="{54A9AA65-16EF-3499-CF3B-6918B93BCBF0}"/>
              </a:ext>
            </a:extLst>
          </p:cNvPr>
          <p:cNvGrpSpPr/>
          <p:nvPr/>
        </p:nvGrpSpPr>
        <p:grpSpPr>
          <a:xfrm>
            <a:off x="4040293" y="1934620"/>
            <a:ext cx="3587005" cy="4257411"/>
            <a:chOff x="600407" y="2065248"/>
            <a:chExt cx="3587005" cy="4257411"/>
          </a:xfrm>
        </p:grpSpPr>
        <p:sp>
          <p:nvSpPr>
            <p:cNvPr id="22" name="Rectangle: Rounded Corners 21">
              <a:extLst>
                <a:ext uri="{FF2B5EF4-FFF2-40B4-BE49-F238E27FC236}">
                  <a16:creationId xmlns:a16="http://schemas.microsoft.com/office/drawing/2014/main" id="{46D61ADF-CD7F-C0FF-6AB4-61DA082F38D3}"/>
                </a:ext>
              </a:extLst>
            </p:cNvPr>
            <p:cNvSpPr/>
            <p:nvPr/>
          </p:nvSpPr>
          <p:spPr>
            <a:xfrm>
              <a:off x="1624682" y="5517674"/>
              <a:ext cx="1538454" cy="804985"/>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de-DE" sz="2800" b="1" dirty="0">
                  <a:solidFill>
                    <a:schemeClr val="accent1"/>
                  </a:solidFill>
                </a:rPr>
                <a:t>KI / ML</a:t>
              </a:r>
              <a:endParaRPr lang="en-US" sz="2800" b="1" dirty="0">
                <a:solidFill>
                  <a:schemeClr val="accent1"/>
                </a:solidFill>
              </a:endParaRPr>
            </a:p>
          </p:txBody>
        </p:sp>
        <p:sp>
          <p:nvSpPr>
            <p:cNvPr id="23" name="Rectangle: Rounded Corners 22">
              <a:extLst>
                <a:ext uri="{FF2B5EF4-FFF2-40B4-BE49-F238E27FC236}">
                  <a16:creationId xmlns:a16="http://schemas.microsoft.com/office/drawing/2014/main" id="{E24652A4-4041-F085-A4A0-874B0E104A47}"/>
                </a:ext>
              </a:extLst>
            </p:cNvPr>
            <p:cNvSpPr/>
            <p:nvPr/>
          </p:nvSpPr>
          <p:spPr>
            <a:xfrm>
              <a:off x="600407" y="3632166"/>
              <a:ext cx="3587005" cy="804985"/>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de-DE" sz="2800" b="1" dirty="0"/>
                <a:t>Geschäftslogik/ Geschäftsprozesse</a:t>
              </a:r>
              <a:endParaRPr lang="en-US" sz="2800" b="1" dirty="0"/>
            </a:p>
          </p:txBody>
        </p:sp>
        <p:sp>
          <p:nvSpPr>
            <p:cNvPr id="25" name="Cross 24">
              <a:extLst>
                <a:ext uri="{FF2B5EF4-FFF2-40B4-BE49-F238E27FC236}">
                  <a16:creationId xmlns:a16="http://schemas.microsoft.com/office/drawing/2014/main" id="{DDCEAE0D-5FD7-7360-84F5-2A3E0427D1B4}"/>
                </a:ext>
              </a:extLst>
            </p:cNvPr>
            <p:cNvSpPr/>
            <p:nvPr/>
          </p:nvSpPr>
          <p:spPr>
            <a:xfrm>
              <a:off x="2177712" y="2971839"/>
              <a:ext cx="432394" cy="457115"/>
            </a:xfrm>
            <a:prstGeom prst="plus">
              <a:avLst>
                <a:gd name="adj" fmla="val 413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ross 15">
              <a:extLst>
                <a:ext uri="{FF2B5EF4-FFF2-40B4-BE49-F238E27FC236}">
                  <a16:creationId xmlns:a16="http://schemas.microsoft.com/office/drawing/2014/main" id="{7C6A2FE8-9C86-CB5A-0E02-8EC85413E3D0}"/>
                </a:ext>
              </a:extLst>
            </p:cNvPr>
            <p:cNvSpPr/>
            <p:nvPr/>
          </p:nvSpPr>
          <p:spPr>
            <a:xfrm>
              <a:off x="2177712" y="4785019"/>
              <a:ext cx="432394" cy="457115"/>
            </a:xfrm>
            <a:prstGeom prst="plus">
              <a:avLst>
                <a:gd name="adj" fmla="val 413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9531CC7-2F1E-A750-D3A9-562DC26FF62C}"/>
                </a:ext>
              </a:extLst>
            </p:cNvPr>
            <p:cNvSpPr/>
            <p:nvPr/>
          </p:nvSpPr>
          <p:spPr>
            <a:xfrm>
              <a:off x="945163" y="2065248"/>
              <a:ext cx="2897493" cy="804985"/>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de-DE" sz="2800" b="1" dirty="0">
                  <a:solidFill>
                    <a:schemeClr val="accent1"/>
                  </a:solidFill>
                </a:rPr>
                <a:t>Geschäftsziele</a:t>
              </a:r>
              <a:endParaRPr lang="en-US" sz="2800" b="1" dirty="0">
                <a:solidFill>
                  <a:schemeClr val="accent1"/>
                </a:solidFill>
              </a:endParaRPr>
            </a:p>
          </p:txBody>
        </p:sp>
      </p:grpSp>
      <p:pic>
        <p:nvPicPr>
          <p:cNvPr id="3" name="Picture 2" descr="A logo with a black background&#10;&#10;Description automatically generated">
            <a:extLst>
              <a:ext uri="{FF2B5EF4-FFF2-40B4-BE49-F238E27FC236}">
                <a16:creationId xmlns:a16="http://schemas.microsoft.com/office/drawing/2014/main" id="{1AB2B3A5-8ADC-39DE-D97B-B9EFFBC77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3963390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6EA50EB8-C2F8-DE1B-7268-5A67CBF1574E}"/>
              </a:ext>
            </a:extLst>
          </p:cNvPr>
          <p:cNvSpPr/>
          <p:nvPr/>
        </p:nvSpPr>
        <p:spPr>
          <a:xfrm>
            <a:off x="3436699" y="1919784"/>
            <a:ext cx="5558096" cy="8049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KI-unterstütze Geschäftsprozesse</a:t>
            </a:r>
            <a:endParaRPr lang="en-US" sz="2400" dirty="0"/>
          </a:p>
        </p:txBody>
      </p:sp>
      <p:sp>
        <p:nvSpPr>
          <p:cNvPr id="6" name="Title 1">
            <a:extLst>
              <a:ext uri="{FF2B5EF4-FFF2-40B4-BE49-F238E27FC236}">
                <a16:creationId xmlns:a16="http://schemas.microsoft.com/office/drawing/2014/main" id="{0AAA9113-7922-82AE-312E-39A7327AB772}"/>
              </a:ext>
            </a:extLst>
          </p:cNvPr>
          <p:cNvSpPr txBox="1">
            <a:spLocks/>
          </p:cNvSpPr>
          <p:nvPr/>
        </p:nvSpPr>
        <p:spPr>
          <a:xfrm>
            <a:off x="382423" y="397782"/>
            <a:ext cx="11397342" cy="638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 – Strategie: was kommt idealerweise raus?</a:t>
            </a:r>
            <a:endParaRPr lang="en-US" sz="3600" dirty="0">
              <a:solidFill>
                <a:srgbClr val="C00000"/>
              </a:solidFill>
            </a:endParaRPr>
          </a:p>
        </p:txBody>
      </p:sp>
      <p:grpSp>
        <p:nvGrpSpPr>
          <p:cNvPr id="9" name="Group 8">
            <a:extLst>
              <a:ext uri="{FF2B5EF4-FFF2-40B4-BE49-F238E27FC236}">
                <a16:creationId xmlns:a16="http://schemas.microsoft.com/office/drawing/2014/main" id="{39A6CFFA-AC49-CE94-A8B1-D602E89B9A23}"/>
              </a:ext>
            </a:extLst>
          </p:cNvPr>
          <p:cNvGrpSpPr/>
          <p:nvPr/>
        </p:nvGrpSpPr>
        <p:grpSpPr>
          <a:xfrm>
            <a:off x="3973023" y="3217618"/>
            <a:ext cx="3888856" cy="468974"/>
            <a:chOff x="5627649" y="3163192"/>
            <a:chExt cx="3888856" cy="468974"/>
          </a:xfrm>
        </p:grpSpPr>
        <p:sp>
          <p:nvSpPr>
            <p:cNvPr id="7" name="Freeform 8">
              <a:extLst>
                <a:ext uri="{FF2B5EF4-FFF2-40B4-BE49-F238E27FC236}">
                  <a16:creationId xmlns:a16="http://schemas.microsoft.com/office/drawing/2014/main" id="{9BA3ED0D-861F-A8A5-86F1-EF7A057B8988}"/>
                </a:ext>
              </a:extLst>
            </p:cNvPr>
            <p:cNvSpPr/>
            <p:nvPr/>
          </p:nvSpPr>
          <p:spPr>
            <a:xfrm>
              <a:off x="5627649" y="3189598"/>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8" name="TextBox 7">
              <a:extLst>
                <a:ext uri="{FF2B5EF4-FFF2-40B4-BE49-F238E27FC236}">
                  <a16:creationId xmlns:a16="http://schemas.microsoft.com/office/drawing/2014/main" id="{F4D9BC99-644A-0851-386D-9E755228FE0B}"/>
                </a:ext>
              </a:extLst>
            </p:cNvPr>
            <p:cNvSpPr txBox="1"/>
            <p:nvPr/>
          </p:nvSpPr>
          <p:spPr>
            <a:xfrm>
              <a:off x="6121793" y="3163192"/>
              <a:ext cx="3394712" cy="461665"/>
            </a:xfrm>
            <a:prstGeom prst="rect">
              <a:avLst/>
            </a:prstGeom>
            <a:noFill/>
          </p:spPr>
          <p:txBody>
            <a:bodyPr wrap="none" rtlCol="0">
              <a:spAutoFit/>
            </a:bodyPr>
            <a:lstStyle/>
            <a:p>
              <a:r>
                <a:rPr lang="de-DE" sz="2400" dirty="0">
                  <a:solidFill>
                    <a:schemeClr val="accent1"/>
                  </a:solidFill>
                </a:rPr>
                <a:t>Minimierung von Risiken</a:t>
              </a:r>
              <a:endParaRPr lang="en-US" sz="2400" dirty="0">
                <a:solidFill>
                  <a:schemeClr val="accent1"/>
                </a:solidFill>
              </a:endParaRPr>
            </a:p>
          </p:txBody>
        </p:sp>
      </p:grpSp>
      <p:sp>
        <p:nvSpPr>
          <p:cNvPr id="10" name="Freeform 8">
            <a:extLst>
              <a:ext uri="{FF2B5EF4-FFF2-40B4-BE49-F238E27FC236}">
                <a16:creationId xmlns:a16="http://schemas.microsoft.com/office/drawing/2014/main" id="{3396B37C-809D-056E-76AC-4A2BF429B625}"/>
              </a:ext>
            </a:extLst>
          </p:cNvPr>
          <p:cNvSpPr/>
          <p:nvPr/>
        </p:nvSpPr>
        <p:spPr>
          <a:xfrm>
            <a:off x="3973022" y="3859129"/>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11" name="TextBox 10">
            <a:extLst>
              <a:ext uri="{FF2B5EF4-FFF2-40B4-BE49-F238E27FC236}">
                <a16:creationId xmlns:a16="http://schemas.microsoft.com/office/drawing/2014/main" id="{F72FA2AD-6D1B-6A9C-54FE-3EBA149E56EF}"/>
              </a:ext>
            </a:extLst>
          </p:cNvPr>
          <p:cNvSpPr txBox="1"/>
          <p:nvPr/>
        </p:nvSpPr>
        <p:spPr>
          <a:xfrm>
            <a:off x="4467167" y="3841292"/>
            <a:ext cx="2959465" cy="461665"/>
          </a:xfrm>
          <a:prstGeom prst="rect">
            <a:avLst/>
          </a:prstGeom>
          <a:noFill/>
        </p:spPr>
        <p:txBody>
          <a:bodyPr wrap="none" rtlCol="0">
            <a:spAutoFit/>
          </a:bodyPr>
          <a:lstStyle/>
          <a:p>
            <a:r>
              <a:rPr lang="de-DE" sz="2400" dirty="0">
                <a:solidFill>
                  <a:schemeClr val="accent1"/>
                </a:solidFill>
              </a:rPr>
              <a:t>Betriebliche Effizienz</a:t>
            </a:r>
            <a:endParaRPr lang="en-US" sz="2400" dirty="0">
              <a:solidFill>
                <a:schemeClr val="accent1"/>
              </a:solidFill>
            </a:endParaRPr>
          </a:p>
        </p:txBody>
      </p:sp>
      <p:sp>
        <p:nvSpPr>
          <p:cNvPr id="12" name="Freeform 8">
            <a:extLst>
              <a:ext uri="{FF2B5EF4-FFF2-40B4-BE49-F238E27FC236}">
                <a16:creationId xmlns:a16="http://schemas.microsoft.com/office/drawing/2014/main" id="{2BD93D66-702C-FC4A-9F93-7522EC37DE6F}"/>
              </a:ext>
            </a:extLst>
          </p:cNvPr>
          <p:cNvSpPr/>
          <p:nvPr/>
        </p:nvSpPr>
        <p:spPr>
          <a:xfrm>
            <a:off x="3973023" y="4474234"/>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13" name="TextBox 12">
            <a:extLst>
              <a:ext uri="{FF2B5EF4-FFF2-40B4-BE49-F238E27FC236}">
                <a16:creationId xmlns:a16="http://schemas.microsoft.com/office/drawing/2014/main" id="{78A3B61C-DEE2-0917-E394-F20CEFC3DAB5}"/>
              </a:ext>
            </a:extLst>
          </p:cNvPr>
          <p:cNvSpPr txBox="1"/>
          <p:nvPr/>
        </p:nvSpPr>
        <p:spPr>
          <a:xfrm>
            <a:off x="4478053" y="4458714"/>
            <a:ext cx="2799613" cy="461665"/>
          </a:xfrm>
          <a:prstGeom prst="rect">
            <a:avLst/>
          </a:prstGeom>
          <a:noFill/>
        </p:spPr>
        <p:txBody>
          <a:bodyPr wrap="none" rtlCol="0">
            <a:spAutoFit/>
          </a:bodyPr>
          <a:lstStyle/>
          <a:p>
            <a:r>
              <a:rPr lang="de-DE" sz="2400" dirty="0">
                <a:solidFill>
                  <a:schemeClr val="accent1"/>
                </a:solidFill>
              </a:rPr>
              <a:t>Innovative Produkte</a:t>
            </a:r>
            <a:endParaRPr lang="en-US" sz="2400" dirty="0">
              <a:solidFill>
                <a:schemeClr val="accent1"/>
              </a:solidFill>
            </a:endParaRPr>
          </a:p>
        </p:txBody>
      </p:sp>
      <p:sp>
        <p:nvSpPr>
          <p:cNvPr id="14" name="Freeform 8">
            <a:extLst>
              <a:ext uri="{FF2B5EF4-FFF2-40B4-BE49-F238E27FC236}">
                <a16:creationId xmlns:a16="http://schemas.microsoft.com/office/drawing/2014/main" id="{168217A2-3680-79B0-B0E9-BBE39B61B111}"/>
              </a:ext>
            </a:extLst>
          </p:cNvPr>
          <p:cNvSpPr/>
          <p:nvPr/>
        </p:nvSpPr>
        <p:spPr>
          <a:xfrm>
            <a:off x="3973022" y="5122800"/>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15" name="TextBox 14">
            <a:extLst>
              <a:ext uri="{FF2B5EF4-FFF2-40B4-BE49-F238E27FC236}">
                <a16:creationId xmlns:a16="http://schemas.microsoft.com/office/drawing/2014/main" id="{90C510EE-21A2-2464-ABBB-1253F81FAAF3}"/>
              </a:ext>
            </a:extLst>
          </p:cNvPr>
          <p:cNvSpPr txBox="1"/>
          <p:nvPr/>
        </p:nvSpPr>
        <p:spPr>
          <a:xfrm>
            <a:off x="4467166" y="5096394"/>
            <a:ext cx="5044266" cy="461665"/>
          </a:xfrm>
          <a:prstGeom prst="rect">
            <a:avLst/>
          </a:prstGeom>
          <a:noFill/>
        </p:spPr>
        <p:txBody>
          <a:bodyPr wrap="none" rtlCol="0">
            <a:spAutoFit/>
          </a:bodyPr>
          <a:lstStyle/>
          <a:p>
            <a:r>
              <a:rPr lang="de-DE" sz="2400" dirty="0">
                <a:solidFill>
                  <a:schemeClr val="accent1"/>
                </a:solidFill>
              </a:rPr>
              <a:t>Steigerung der Wettbewerbsfähigkeit</a:t>
            </a:r>
            <a:endParaRPr lang="en-US" sz="2400" dirty="0">
              <a:solidFill>
                <a:schemeClr val="accent1"/>
              </a:solidFill>
            </a:endParaRPr>
          </a:p>
        </p:txBody>
      </p:sp>
      <p:pic>
        <p:nvPicPr>
          <p:cNvPr id="18" name="Picture 17" descr="A logo with a black background&#10;&#10;Description automatically generated">
            <a:extLst>
              <a:ext uri="{FF2B5EF4-FFF2-40B4-BE49-F238E27FC236}">
                <a16:creationId xmlns:a16="http://schemas.microsoft.com/office/drawing/2014/main" id="{4DFC8119-ED9E-85AE-2581-0EFA2B176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501375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Wie entsteht die Idee?</a:t>
            </a:r>
            <a:endParaRPr lang="en-US" sz="3600" dirty="0">
              <a:solidFill>
                <a:srgbClr val="C00000"/>
              </a:solidFill>
            </a:endParaRPr>
          </a:p>
        </p:txBody>
      </p:sp>
      <p:sp>
        <p:nvSpPr>
          <p:cNvPr id="2" name="Flowchart: Connector 1">
            <a:extLst>
              <a:ext uri="{FF2B5EF4-FFF2-40B4-BE49-F238E27FC236}">
                <a16:creationId xmlns:a16="http://schemas.microsoft.com/office/drawing/2014/main" id="{48072A48-61A0-0C98-E20B-925C0A292E7C}"/>
              </a:ext>
            </a:extLst>
          </p:cNvPr>
          <p:cNvSpPr/>
          <p:nvPr/>
        </p:nvSpPr>
        <p:spPr>
          <a:xfrm>
            <a:off x="4430485" y="2743200"/>
            <a:ext cx="2128156" cy="217714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IDEE</a:t>
            </a:r>
            <a:endParaRPr lang="en-US" sz="2400" dirty="0"/>
          </a:p>
        </p:txBody>
      </p:sp>
      <p:sp>
        <p:nvSpPr>
          <p:cNvPr id="4" name="Oval 3">
            <a:extLst>
              <a:ext uri="{FF2B5EF4-FFF2-40B4-BE49-F238E27FC236}">
                <a16:creationId xmlns:a16="http://schemas.microsoft.com/office/drawing/2014/main" id="{6CA0B94F-A479-FDF2-74EF-435CB54A2FF8}"/>
              </a:ext>
            </a:extLst>
          </p:cNvPr>
          <p:cNvSpPr/>
          <p:nvPr/>
        </p:nvSpPr>
        <p:spPr>
          <a:xfrm rot="5400000">
            <a:off x="4305298" y="854529"/>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 name="Oval 4">
            <a:extLst>
              <a:ext uri="{FF2B5EF4-FFF2-40B4-BE49-F238E27FC236}">
                <a16:creationId xmlns:a16="http://schemas.microsoft.com/office/drawing/2014/main" id="{2A4E9A4B-EE9A-2ADC-4282-25E7EE6BE67D}"/>
              </a:ext>
            </a:extLst>
          </p:cNvPr>
          <p:cNvSpPr/>
          <p:nvPr/>
        </p:nvSpPr>
        <p:spPr>
          <a:xfrm>
            <a:off x="4316183" y="1360714"/>
            <a:ext cx="2242458" cy="5110843"/>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CC5C650D-4CCA-D2E1-2465-35C7039FD4A5}"/>
              </a:ext>
            </a:extLst>
          </p:cNvPr>
          <p:cNvSpPr/>
          <p:nvPr/>
        </p:nvSpPr>
        <p:spPr>
          <a:xfrm rot="2506941">
            <a:off x="4523012" y="908958"/>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0" name="Oval 19">
            <a:extLst>
              <a:ext uri="{FF2B5EF4-FFF2-40B4-BE49-F238E27FC236}">
                <a16:creationId xmlns:a16="http://schemas.microsoft.com/office/drawing/2014/main" id="{4790B2B0-AF6C-B629-89C7-96DB78C1C7F6}"/>
              </a:ext>
            </a:extLst>
          </p:cNvPr>
          <p:cNvSpPr/>
          <p:nvPr/>
        </p:nvSpPr>
        <p:spPr>
          <a:xfrm rot="19205808">
            <a:off x="4473463" y="949778"/>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6" name="Picture 25" descr="A close up of a pin&#10;&#10;Description automatically generated">
            <a:extLst>
              <a:ext uri="{FF2B5EF4-FFF2-40B4-BE49-F238E27FC236}">
                <a16:creationId xmlns:a16="http://schemas.microsoft.com/office/drawing/2014/main" id="{897A109A-7FFE-054F-229E-CD44A73983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47655" y="3110487"/>
            <a:ext cx="1150586" cy="926081"/>
          </a:xfrm>
          <a:prstGeom prst="rect">
            <a:avLst/>
          </a:prstGeom>
        </p:spPr>
      </p:pic>
      <p:sp>
        <p:nvSpPr>
          <p:cNvPr id="28" name="TextBox 27">
            <a:extLst>
              <a:ext uri="{FF2B5EF4-FFF2-40B4-BE49-F238E27FC236}">
                <a16:creationId xmlns:a16="http://schemas.microsoft.com/office/drawing/2014/main" id="{EF09EB3E-6183-2D42-3F57-F75E264C1196}"/>
              </a:ext>
            </a:extLst>
          </p:cNvPr>
          <p:cNvSpPr txBox="1"/>
          <p:nvPr/>
        </p:nvSpPr>
        <p:spPr>
          <a:xfrm>
            <a:off x="8819857" y="3111862"/>
            <a:ext cx="2781402" cy="830997"/>
          </a:xfrm>
          <a:prstGeom prst="rect">
            <a:avLst/>
          </a:prstGeom>
          <a:noFill/>
        </p:spPr>
        <p:txBody>
          <a:bodyPr wrap="none" rtlCol="0">
            <a:spAutoFit/>
          </a:bodyPr>
          <a:lstStyle/>
          <a:p>
            <a:r>
              <a:rPr lang="de-DE" sz="2400" dirty="0">
                <a:solidFill>
                  <a:schemeClr val="accent1"/>
                </a:solidFill>
              </a:rPr>
              <a:t>Geschäftsleitung</a:t>
            </a:r>
            <a:br>
              <a:rPr lang="de-DE" sz="2400" dirty="0">
                <a:solidFill>
                  <a:schemeClr val="accent1"/>
                </a:solidFill>
              </a:rPr>
            </a:br>
            <a:r>
              <a:rPr lang="de-DE" sz="2400" dirty="0">
                <a:solidFill>
                  <a:schemeClr val="accent1"/>
                </a:solidFill>
              </a:rPr>
              <a:t>Unternehmensziele</a:t>
            </a:r>
          </a:p>
        </p:txBody>
      </p:sp>
      <p:pic>
        <p:nvPicPr>
          <p:cNvPr id="29" name="Picture 28" descr="A close up of a pin&#10;&#10;Description automatically generated">
            <a:extLst>
              <a:ext uri="{FF2B5EF4-FFF2-40B4-BE49-F238E27FC236}">
                <a16:creationId xmlns:a16="http://schemas.microsoft.com/office/drawing/2014/main" id="{5F126891-571A-9A74-4B6C-16FEF0D0A0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63377" y="5406578"/>
            <a:ext cx="1150586" cy="926081"/>
          </a:xfrm>
          <a:prstGeom prst="rect">
            <a:avLst/>
          </a:prstGeom>
        </p:spPr>
      </p:pic>
      <p:sp>
        <p:nvSpPr>
          <p:cNvPr id="30" name="TextBox 29">
            <a:extLst>
              <a:ext uri="{FF2B5EF4-FFF2-40B4-BE49-F238E27FC236}">
                <a16:creationId xmlns:a16="http://schemas.microsoft.com/office/drawing/2014/main" id="{51DD3071-8C8C-B626-4628-F888B86A5A2B}"/>
              </a:ext>
            </a:extLst>
          </p:cNvPr>
          <p:cNvSpPr txBox="1"/>
          <p:nvPr/>
        </p:nvSpPr>
        <p:spPr>
          <a:xfrm>
            <a:off x="7917898" y="5285989"/>
            <a:ext cx="2932854" cy="830997"/>
          </a:xfrm>
          <a:prstGeom prst="rect">
            <a:avLst/>
          </a:prstGeom>
          <a:noFill/>
        </p:spPr>
        <p:txBody>
          <a:bodyPr wrap="none" rtlCol="0">
            <a:spAutoFit/>
          </a:bodyPr>
          <a:lstStyle/>
          <a:p>
            <a:r>
              <a:rPr lang="de-DE" sz="2400" dirty="0">
                <a:solidFill>
                  <a:schemeClr val="accent1"/>
                </a:solidFill>
              </a:rPr>
              <a:t>Konkurrenzprodukte </a:t>
            </a:r>
            <a:br>
              <a:rPr lang="de-DE" sz="2400" dirty="0">
                <a:solidFill>
                  <a:schemeClr val="accent1"/>
                </a:solidFill>
              </a:rPr>
            </a:br>
            <a:r>
              <a:rPr lang="de-DE" sz="2400" dirty="0">
                <a:solidFill>
                  <a:schemeClr val="accent1"/>
                </a:solidFill>
              </a:rPr>
              <a:t>Wettbewerb, </a:t>
            </a:r>
            <a:r>
              <a:rPr lang="de-DE" sz="2400" dirty="0" err="1">
                <a:solidFill>
                  <a:schemeClr val="accent1"/>
                </a:solidFill>
              </a:rPr>
              <a:t>FoMo</a:t>
            </a:r>
            <a:endParaRPr lang="de-DE" sz="2400" dirty="0">
              <a:solidFill>
                <a:schemeClr val="accent1"/>
              </a:solidFill>
            </a:endParaRPr>
          </a:p>
        </p:txBody>
      </p:sp>
      <p:pic>
        <p:nvPicPr>
          <p:cNvPr id="31" name="Picture 30" descr="A close up of a pin&#10;&#10;Description automatically generated">
            <a:extLst>
              <a:ext uri="{FF2B5EF4-FFF2-40B4-BE49-F238E27FC236}">
                <a16:creationId xmlns:a16="http://schemas.microsoft.com/office/drawing/2014/main" id="{C9CF715B-D2AB-70A0-3EBA-7064987FC6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301150">
            <a:off x="2930248" y="5207121"/>
            <a:ext cx="1150586" cy="926081"/>
          </a:xfrm>
          <a:prstGeom prst="rect">
            <a:avLst/>
          </a:prstGeom>
        </p:spPr>
      </p:pic>
      <p:sp>
        <p:nvSpPr>
          <p:cNvPr id="32" name="TextBox 31">
            <a:extLst>
              <a:ext uri="{FF2B5EF4-FFF2-40B4-BE49-F238E27FC236}">
                <a16:creationId xmlns:a16="http://schemas.microsoft.com/office/drawing/2014/main" id="{BB71171F-553F-99E2-B181-8929A312EF24}"/>
              </a:ext>
            </a:extLst>
          </p:cNvPr>
          <p:cNvSpPr txBox="1"/>
          <p:nvPr/>
        </p:nvSpPr>
        <p:spPr>
          <a:xfrm>
            <a:off x="571149" y="5285334"/>
            <a:ext cx="2620589" cy="830997"/>
          </a:xfrm>
          <a:prstGeom prst="rect">
            <a:avLst/>
          </a:prstGeom>
          <a:noFill/>
        </p:spPr>
        <p:txBody>
          <a:bodyPr wrap="none" rtlCol="0">
            <a:spAutoFit/>
          </a:bodyPr>
          <a:lstStyle/>
          <a:p>
            <a:r>
              <a:rPr lang="de-DE" sz="2400" dirty="0">
                <a:solidFill>
                  <a:schemeClr val="accent1"/>
                </a:solidFill>
              </a:rPr>
              <a:t>Interner Bedarf</a:t>
            </a:r>
            <a:br>
              <a:rPr lang="de-DE" sz="2400" dirty="0">
                <a:solidFill>
                  <a:schemeClr val="accent1"/>
                </a:solidFill>
              </a:rPr>
            </a:br>
            <a:r>
              <a:rPr lang="de-DE" sz="2400" dirty="0">
                <a:solidFill>
                  <a:schemeClr val="accent1"/>
                </a:solidFill>
              </a:rPr>
              <a:t>Kompetenzaufbau</a:t>
            </a:r>
          </a:p>
        </p:txBody>
      </p:sp>
      <p:pic>
        <p:nvPicPr>
          <p:cNvPr id="33" name="Picture 32" descr="A close up of a pin&#10;&#10;Description automatically generated">
            <a:extLst>
              <a:ext uri="{FF2B5EF4-FFF2-40B4-BE49-F238E27FC236}">
                <a16:creationId xmlns:a16="http://schemas.microsoft.com/office/drawing/2014/main" id="{348D2ED7-874E-F339-90D8-670DD17766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651494">
            <a:off x="1810887" y="3013368"/>
            <a:ext cx="1150586" cy="926081"/>
          </a:xfrm>
          <a:prstGeom prst="rect">
            <a:avLst/>
          </a:prstGeom>
        </p:spPr>
      </p:pic>
      <p:sp>
        <p:nvSpPr>
          <p:cNvPr id="34" name="TextBox 33">
            <a:extLst>
              <a:ext uri="{FF2B5EF4-FFF2-40B4-BE49-F238E27FC236}">
                <a16:creationId xmlns:a16="http://schemas.microsoft.com/office/drawing/2014/main" id="{54B90037-D332-1197-B985-23DFC5317425}"/>
              </a:ext>
            </a:extLst>
          </p:cNvPr>
          <p:cNvSpPr txBox="1"/>
          <p:nvPr/>
        </p:nvSpPr>
        <p:spPr>
          <a:xfrm>
            <a:off x="150861" y="2598003"/>
            <a:ext cx="2622513" cy="830997"/>
          </a:xfrm>
          <a:prstGeom prst="rect">
            <a:avLst/>
          </a:prstGeom>
          <a:noFill/>
        </p:spPr>
        <p:txBody>
          <a:bodyPr wrap="none" rtlCol="0">
            <a:spAutoFit/>
          </a:bodyPr>
          <a:lstStyle/>
          <a:p>
            <a:r>
              <a:rPr lang="de-DE" sz="2400" dirty="0">
                <a:solidFill>
                  <a:schemeClr val="accent1"/>
                </a:solidFill>
              </a:rPr>
              <a:t>Teil eines externen</a:t>
            </a:r>
          </a:p>
          <a:p>
            <a:r>
              <a:rPr lang="de-DE" sz="2400" dirty="0">
                <a:solidFill>
                  <a:schemeClr val="accent1"/>
                </a:solidFill>
              </a:rPr>
              <a:t>Tools, Einkauf</a:t>
            </a:r>
          </a:p>
        </p:txBody>
      </p:sp>
      <p:pic>
        <p:nvPicPr>
          <p:cNvPr id="35" name="Picture 34" descr="A close up of a pin&#10;&#10;Description automatically generated">
            <a:extLst>
              <a:ext uri="{FF2B5EF4-FFF2-40B4-BE49-F238E27FC236}">
                <a16:creationId xmlns:a16="http://schemas.microsoft.com/office/drawing/2014/main" id="{E87E04F0-A7CB-4EE2-A85C-613AA57093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78408" y="1314175"/>
            <a:ext cx="1150586" cy="926081"/>
          </a:xfrm>
          <a:prstGeom prst="rect">
            <a:avLst/>
          </a:prstGeom>
        </p:spPr>
      </p:pic>
      <p:sp>
        <p:nvSpPr>
          <p:cNvPr id="36" name="TextBox 35">
            <a:extLst>
              <a:ext uri="{FF2B5EF4-FFF2-40B4-BE49-F238E27FC236}">
                <a16:creationId xmlns:a16="http://schemas.microsoft.com/office/drawing/2014/main" id="{E69C5400-C0F5-4578-DCA2-80574678B01A}"/>
              </a:ext>
            </a:extLst>
          </p:cNvPr>
          <p:cNvSpPr txBox="1"/>
          <p:nvPr/>
        </p:nvSpPr>
        <p:spPr>
          <a:xfrm>
            <a:off x="8325416" y="1342584"/>
            <a:ext cx="3632276" cy="830997"/>
          </a:xfrm>
          <a:prstGeom prst="rect">
            <a:avLst/>
          </a:prstGeom>
          <a:noFill/>
        </p:spPr>
        <p:txBody>
          <a:bodyPr wrap="none" rtlCol="0">
            <a:spAutoFit/>
          </a:bodyPr>
          <a:lstStyle/>
          <a:p>
            <a:r>
              <a:rPr lang="de-DE" sz="2400" dirty="0">
                <a:solidFill>
                  <a:schemeClr val="accent1"/>
                </a:solidFill>
              </a:rPr>
              <a:t>Technische Unterstützung</a:t>
            </a:r>
          </a:p>
          <a:p>
            <a:r>
              <a:rPr lang="de-DE" sz="2400" dirty="0">
                <a:solidFill>
                  <a:schemeClr val="accent1"/>
                </a:solidFill>
              </a:rPr>
              <a:t>bei täglichen Aufgaben</a:t>
            </a:r>
          </a:p>
        </p:txBody>
      </p:sp>
      <p:pic>
        <p:nvPicPr>
          <p:cNvPr id="37" name="Picture 36" descr="A logo with a black background&#10;&#10;Description automatically generated">
            <a:extLst>
              <a:ext uri="{FF2B5EF4-FFF2-40B4-BE49-F238E27FC236}">
                <a16:creationId xmlns:a16="http://schemas.microsoft.com/office/drawing/2014/main" id="{5DD48844-84AA-8A8D-A6B5-7784617DE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186220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F18AFD0-17E3-DD43-7340-8CF9B214DF1F}"/>
              </a:ext>
            </a:extLst>
          </p:cNvPr>
          <p:cNvSpPr/>
          <p:nvPr/>
        </p:nvSpPr>
        <p:spPr>
          <a:xfrm>
            <a:off x="1044198" y="1719468"/>
            <a:ext cx="2383971" cy="8049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Interne Ressourcen</a:t>
            </a:r>
            <a:endParaRPr lang="en-US" sz="2400" dirty="0"/>
          </a:p>
        </p:txBody>
      </p:sp>
      <p:grpSp>
        <p:nvGrpSpPr>
          <p:cNvPr id="39" name="Group 38">
            <a:extLst>
              <a:ext uri="{FF2B5EF4-FFF2-40B4-BE49-F238E27FC236}">
                <a16:creationId xmlns:a16="http://schemas.microsoft.com/office/drawing/2014/main" id="{37E126C9-8748-69CA-2905-713CEEA5783A}"/>
              </a:ext>
            </a:extLst>
          </p:cNvPr>
          <p:cNvGrpSpPr/>
          <p:nvPr/>
        </p:nvGrpSpPr>
        <p:grpSpPr>
          <a:xfrm>
            <a:off x="601639" y="2932783"/>
            <a:ext cx="3114733" cy="468974"/>
            <a:chOff x="5627649" y="3163192"/>
            <a:chExt cx="3114733" cy="468974"/>
          </a:xfrm>
        </p:grpSpPr>
        <p:sp>
          <p:nvSpPr>
            <p:cNvPr id="40" name="Freeform 8">
              <a:extLst>
                <a:ext uri="{FF2B5EF4-FFF2-40B4-BE49-F238E27FC236}">
                  <a16:creationId xmlns:a16="http://schemas.microsoft.com/office/drawing/2014/main" id="{BFE0DC46-D0B7-43CF-EE52-4AEE6EC929D4}"/>
                </a:ext>
              </a:extLst>
            </p:cNvPr>
            <p:cNvSpPr/>
            <p:nvPr/>
          </p:nvSpPr>
          <p:spPr>
            <a:xfrm>
              <a:off x="5627649" y="3189598"/>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41" name="TextBox 40">
              <a:extLst>
                <a:ext uri="{FF2B5EF4-FFF2-40B4-BE49-F238E27FC236}">
                  <a16:creationId xmlns:a16="http://schemas.microsoft.com/office/drawing/2014/main" id="{92C59BD9-97AC-E874-1E9B-DEA192CF92ED}"/>
                </a:ext>
              </a:extLst>
            </p:cNvPr>
            <p:cNvSpPr txBox="1"/>
            <p:nvPr/>
          </p:nvSpPr>
          <p:spPr>
            <a:xfrm>
              <a:off x="6121793" y="3163192"/>
              <a:ext cx="2620589" cy="461665"/>
            </a:xfrm>
            <a:prstGeom prst="rect">
              <a:avLst/>
            </a:prstGeom>
            <a:noFill/>
          </p:spPr>
          <p:txBody>
            <a:bodyPr wrap="none" rtlCol="0">
              <a:spAutoFit/>
            </a:bodyPr>
            <a:lstStyle/>
            <a:p>
              <a:r>
                <a:rPr lang="de-DE" sz="2400" dirty="0">
                  <a:solidFill>
                    <a:schemeClr val="accent1"/>
                  </a:solidFill>
                </a:rPr>
                <a:t>Kompetenzaufbau</a:t>
              </a:r>
              <a:endParaRPr lang="en-US" sz="2400" dirty="0">
                <a:solidFill>
                  <a:schemeClr val="accent1"/>
                </a:solidFill>
              </a:endParaRPr>
            </a:p>
          </p:txBody>
        </p:sp>
      </p:grpSp>
      <p:sp>
        <p:nvSpPr>
          <p:cNvPr id="42" name="Freeform 8">
            <a:extLst>
              <a:ext uri="{FF2B5EF4-FFF2-40B4-BE49-F238E27FC236}">
                <a16:creationId xmlns:a16="http://schemas.microsoft.com/office/drawing/2014/main" id="{0FADDE1E-E97C-1C90-5FF5-74282EAEEA31}"/>
              </a:ext>
            </a:extLst>
          </p:cNvPr>
          <p:cNvSpPr/>
          <p:nvPr/>
        </p:nvSpPr>
        <p:spPr>
          <a:xfrm>
            <a:off x="601638" y="3574294"/>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43" name="TextBox 42">
            <a:extLst>
              <a:ext uri="{FF2B5EF4-FFF2-40B4-BE49-F238E27FC236}">
                <a16:creationId xmlns:a16="http://schemas.microsoft.com/office/drawing/2014/main" id="{6F277A01-D940-58F1-924D-52A4F4E1C5FA}"/>
              </a:ext>
            </a:extLst>
          </p:cNvPr>
          <p:cNvSpPr txBox="1"/>
          <p:nvPr/>
        </p:nvSpPr>
        <p:spPr>
          <a:xfrm>
            <a:off x="1095783" y="3556457"/>
            <a:ext cx="4557081" cy="461665"/>
          </a:xfrm>
          <a:prstGeom prst="rect">
            <a:avLst/>
          </a:prstGeom>
          <a:noFill/>
        </p:spPr>
        <p:txBody>
          <a:bodyPr wrap="none" rtlCol="0">
            <a:spAutoFit/>
          </a:bodyPr>
          <a:lstStyle/>
          <a:p>
            <a:r>
              <a:rPr lang="en-US" sz="2400" dirty="0" err="1">
                <a:solidFill>
                  <a:schemeClr val="accent1"/>
                </a:solidFill>
              </a:rPr>
              <a:t>Tiefes</a:t>
            </a:r>
            <a:r>
              <a:rPr lang="en-US" sz="2400" dirty="0">
                <a:solidFill>
                  <a:schemeClr val="accent1"/>
                </a:solidFill>
              </a:rPr>
              <a:t> </a:t>
            </a:r>
            <a:r>
              <a:rPr lang="en-US" sz="2400" dirty="0" err="1">
                <a:solidFill>
                  <a:schemeClr val="accent1"/>
                </a:solidFill>
              </a:rPr>
              <a:t>Unternehmensverständnis</a:t>
            </a:r>
            <a:endParaRPr lang="en-US" sz="2400" dirty="0">
              <a:solidFill>
                <a:schemeClr val="accent1"/>
              </a:solidFill>
            </a:endParaRPr>
          </a:p>
        </p:txBody>
      </p:sp>
      <p:sp>
        <p:nvSpPr>
          <p:cNvPr id="44" name="Freeform 8">
            <a:extLst>
              <a:ext uri="{FF2B5EF4-FFF2-40B4-BE49-F238E27FC236}">
                <a16:creationId xmlns:a16="http://schemas.microsoft.com/office/drawing/2014/main" id="{9BF77B0D-2DEC-8F31-F98E-35F1DD5B093A}"/>
              </a:ext>
            </a:extLst>
          </p:cNvPr>
          <p:cNvSpPr/>
          <p:nvPr/>
        </p:nvSpPr>
        <p:spPr>
          <a:xfrm>
            <a:off x="601639" y="4189399"/>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45" name="TextBox 44">
            <a:extLst>
              <a:ext uri="{FF2B5EF4-FFF2-40B4-BE49-F238E27FC236}">
                <a16:creationId xmlns:a16="http://schemas.microsoft.com/office/drawing/2014/main" id="{F5F5E4BE-9C5F-6A61-D418-323A6528DDDD}"/>
              </a:ext>
            </a:extLst>
          </p:cNvPr>
          <p:cNvSpPr txBox="1"/>
          <p:nvPr/>
        </p:nvSpPr>
        <p:spPr>
          <a:xfrm>
            <a:off x="1106669" y="4173879"/>
            <a:ext cx="3479542" cy="461665"/>
          </a:xfrm>
          <a:prstGeom prst="rect">
            <a:avLst/>
          </a:prstGeom>
          <a:noFill/>
        </p:spPr>
        <p:txBody>
          <a:bodyPr wrap="none" rtlCol="0">
            <a:spAutoFit/>
          </a:bodyPr>
          <a:lstStyle/>
          <a:p>
            <a:r>
              <a:rPr lang="en-US" sz="2400" dirty="0" err="1">
                <a:solidFill>
                  <a:schemeClr val="accent1"/>
                </a:solidFill>
              </a:rPr>
              <a:t>Kontrolle</a:t>
            </a:r>
            <a:r>
              <a:rPr lang="en-US" sz="2400" dirty="0">
                <a:solidFill>
                  <a:schemeClr val="accent1"/>
                </a:solidFill>
              </a:rPr>
              <a:t> und </a:t>
            </a:r>
            <a:r>
              <a:rPr lang="en-US" sz="2400" dirty="0" err="1">
                <a:solidFill>
                  <a:schemeClr val="accent1"/>
                </a:solidFill>
              </a:rPr>
              <a:t>Flexibilität</a:t>
            </a:r>
            <a:endParaRPr lang="en-US" sz="2400" dirty="0">
              <a:solidFill>
                <a:schemeClr val="accent1"/>
              </a:solidFill>
            </a:endParaRPr>
          </a:p>
        </p:txBody>
      </p:sp>
      <p:sp>
        <p:nvSpPr>
          <p:cNvPr id="46" name="Freeform 8">
            <a:extLst>
              <a:ext uri="{FF2B5EF4-FFF2-40B4-BE49-F238E27FC236}">
                <a16:creationId xmlns:a16="http://schemas.microsoft.com/office/drawing/2014/main" id="{BB7104B1-9A0E-9E61-A76D-DBBA45FEC96E}"/>
              </a:ext>
            </a:extLst>
          </p:cNvPr>
          <p:cNvSpPr/>
          <p:nvPr/>
        </p:nvSpPr>
        <p:spPr>
          <a:xfrm>
            <a:off x="601638" y="4837965"/>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47" name="TextBox 46">
            <a:extLst>
              <a:ext uri="{FF2B5EF4-FFF2-40B4-BE49-F238E27FC236}">
                <a16:creationId xmlns:a16="http://schemas.microsoft.com/office/drawing/2014/main" id="{34B3E1FC-4668-E11B-3335-F306F9B65FAC}"/>
              </a:ext>
            </a:extLst>
          </p:cNvPr>
          <p:cNvSpPr txBox="1"/>
          <p:nvPr/>
        </p:nvSpPr>
        <p:spPr>
          <a:xfrm>
            <a:off x="1095782" y="4811559"/>
            <a:ext cx="3950440" cy="461665"/>
          </a:xfrm>
          <a:prstGeom prst="rect">
            <a:avLst/>
          </a:prstGeom>
          <a:noFill/>
        </p:spPr>
        <p:txBody>
          <a:bodyPr wrap="none" rtlCol="0">
            <a:spAutoFit/>
          </a:bodyPr>
          <a:lstStyle/>
          <a:p>
            <a:r>
              <a:rPr lang="en-US" sz="2400" dirty="0" err="1">
                <a:solidFill>
                  <a:schemeClr val="accent1"/>
                </a:solidFill>
              </a:rPr>
              <a:t>Datenschutz</a:t>
            </a:r>
            <a:r>
              <a:rPr lang="en-US" sz="2400" dirty="0">
                <a:solidFill>
                  <a:schemeClr val="accent1"/>
                </a:solidFill>
              </a:rPr>
              <a:t> und </a:t>
            </a:r>
            <a:r>
              <a:rPr lang="en-US" sz="2400" dirty="0" err="1">
                <a:solidFill>
                  <a:schemeClr val="accent1"/>
                </a:solidFill>
              </a:rPr>
              <a:t>Sicherheit</a:t>
            </a:r>
            <a:endParaRPr lang="en-US" sz="2400" dirty="0">
              <a:solidFill>
                <a:schemeClr val="accent1"/>
              </a:solidFill>
            </a:endParaRPr>
          </a:p>
        </p:txBody>
      </p:sp>
      <p:sp>
        <p:nvSpPr>
          <p:cNvPr id="50" name="Title 1">
            <a:extLst>
              <a:ext uri="{FF2B5EF4-FFF2-40B4-BE49-F238E27FC236}">
                <a16:creationId xmlns:a16="http://schemas.microsoft.com/office/drawing/2014/main" id="{0BD57AF6-80B7-F723-D4E3-4125419E8772}"/>
              </a:ext>
            </a:extLst>
          </p:cNvPr>
          <p:cNvSpPr txBox="1">
            <a:spLocks/>
          </p:cNvSpPr>
          <p:nvPr/>
        </p:nvSpPr>
        <p:spPr>
          <a:xfrm>
            <a:off x="277368" y="634382"/>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interne, externe oder hybride Entwicklung</a:t>
            </a:r>
            <a:endParaRPr lang="en-US" sz="3600" dirty="0">
              <a:solidFill>
                <a:srgbClr val="C00000"/>
              </a:solidFill>
            </a:endParaRPr>
          </a:p>
        </p:txBody>
      </p:sp>
      <p:sp>
        <p:nvSpPr>
          <p:cNvPr id="51" name="Rectangle: Rounded Corners 50">
            <a:extLst>
              <a:ext uri="{FF2B5EF4-FFF2-40B4-BE49-F238E27FC236}">
                <a16:creationId xmlns:a16="http://schemas.microsoft.com/office/drawing/2014/main" id="{1BDA05F9-883B-7B74-D100-A08646326C1B}"/>
              </a:ext>
            </a:extLst>
          </p:cNvPr>
          <p:cNvSpPr/>
          <p:nvPr/>
        </p:nvSpPr>
        <p:spPr>
          <a:xfrm>
            <a:off x="6846283" y="1712159"/>
            <a:ext cx="2383971" cy="8049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Externe Spezialisten</a:t>
            </a:r>
            <a:endParaRPr lang="en-US" sz="2400" dirty="0"/>
          </a:p>
        </p:txBody>
      </p:sp>
      <p:grpSp>
        <p:nvGrpSpPr>
          <p:cNvPr id="52" name="Group 51">
            <a:extLst>
              <a:ext uri="{FF2B5EF4-FFF2-40B4-BE49-F238E27FC236}">
                <a16:creationId xmlns:a16="http://schemas.microsoft.com/office/drawing/2014/main" id="{29FAA284-D94D-28BE-5C39-D58214B0CA7C}"/>
              </a:ext>
            </a:extLst>
          </p:cNvPr>
          <p:cNvGrpSpPr/>
          <p:nvPr/>
        </p:nvGrpSpPr>
        <p:grpSpPr>
          <a:xfrm>
            <a:off x="6403724" y="2925474"/>
            <a:ext cx="5214732" cy="468974"/>
            <a:chOff x="5627649" y="3163192"/>
            <a:chExt cx="5214732" cy="468974"/>
          </a:xfrm>
        </p:grpSpPr>
        <p:sp>
          <p:nvSpPr>
            <p:cNvPr id="53" name="Freeform 8">
              <a:extLst>
                <a:ext uri="{FF2B5EF4-FFF2-40B4-BE49-F238E27FC236}">
                  <a16:creationId xmlns:a16="http://schemas.microsoft.com/office/drawing/2014/main" id="{7699CE5B-4462-1E30-775B-180A0F6C317A}"/>
                </a:ext>
              </a:extLst>
            </p:cNvPr>
            <p:cNvSpPr/>
            <p:nvPr/>
          </p:nvSpPr>
          <p:spPr>
            <a:xfrm>
              <a:off x="5627649" y="3189598"/>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54" name="TextBox 53">
              <a:extLst>
                <a:ext uri="{FF2B5EF4-FFF2-40B4-BE49-F238E27FC236}">
                  <a16:creationId xmlns:a16="http://schemas.microsoft.com/office/drawing/2014/main" id="{8FFF66AF-BE2D-724D-16C1-52F6C63642F5}"/>
                </a:ext>
              </a:extLst>
            </p:cNvPr>
            <p:cNvSpPr txBox="1"/>
            <p:nvPr/>
          </p:nvSpPr>
          <p:spPr>
            <a:xfrm>
              <a:off x="6121793" y="3163192"/>
              <a:ext cx="4720588" cy="461665"/>
            </a:xfrm>
            <a:prstGeom prst="rect">
              <a:avLst/>
            </a:prstGeom>
            <a:noFill/>
          </p:spPr>
          <p:txBody>
            <a:bodyPr wrap="none" rtlCol="0">
              <a:spAutoFit/>
            </a:bodyPr>
            <a:lstStyle/>
            <a:p>
              <a:r>
                <a:rPr lang="de-DE" sz="2400" dirty="0">
                  <a:solidFill>
                    <a:schemeClr val="accent1"/>
                  </a:solidFill>
                </a:rPr>
                <a:t>Zugang zu spezialisierter Expertise</a:t>
              </a:r>
              <a:endParaRPr lang="en-US" sz="2400" dirty="0">
                <a:solidFill>
                  <a:schemeClr val="accent1"/>
                </a:solidFill>
              </a:endParaRPr>
            </a:p>
          </p:txBody>
        </p:sp>
      </p:grpSp>
      <p:sp>
        <p:nvSpPr>
          <p:cNvPr id="55" name="Freeform 8">
            <a:extLst>
              <a:ext uri="{FF2B5EF4-FFF2-40B4-BE49-F238E27FC236}">
                <a16:creationId xmlns:a16="http://schemas.microsoft.com/office/drawing/2014/main" id="{75829434-9450-BC80-39C1-35AB3C8AD36C}"/>
              </a:ext>
            </a:extLst>
          </p:cNvPr>
          <p:cNvSpPr/>
          <p:nvPr/>
        </p:nvSpPr>
        <p:spPr>
          <a:xfrm>
            <a:off x="6403723" y="3566985"/>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56" name="TextBox 55">
            <a:extLst>
              <a:ext uri="{FF2B5EF4-FFF2-40B4-BE49-F238E27FC236}">
                <a16:creationId xmlns:a16="http://schemas.microsoft.com/office/drawing/2014/main" id="{0FE5DC88-39E1-3A09-B790-CE8DA0C25613}"/>
              </a:ext>
            </a:extLst>
          </p:cNvPr>
          <p:cNvSpPr txBox="1"/>
          <p:nvPr/>
        </p:nvSpPr>
        <p:spPr>
          <a:xfrm>
            <a:off x="6897868" y="3549148"/>
            <a:ext cx="3688830" cy="461665"/>
          </a:xfrm>
          <a:prstGeom prst="rect">
            <a:avLst/>
          </a:prstGeom>
          <a:noFill/>
        </p:spPr>
        <p:txBody>
          <a:bodyPr wrap="none" rtlCol="0">
            <a:spAutoFit/>
          </a:bodyPr>
          <a:lstStyle/>
          <a:p>
            <a:r>
              <a:rPr lang="de-DE" sz="2400" dirty="0">
                <a:solidFill>
                  <a:schemeClr val="accent1"/>
                </a:solidFill>
              </a:rPr>
              <a:t>Schnelle Implementierung</a:t>
            </a:r>
            <a:endParaRPr lang="en-US" sz="2400" dirty="0">
              <a:solidFill>
                <a:schemeClr val="accent1"/>
              </a:solidFill>
            </a:endParaRPr>
          </a:p>
        </p:txBody>
      </p:sp>
      <p:sp>
        <p:nvSpPr>
          <p:cNvPr id="57" name="Freeform 8">
            <a:extLst>
              <a:ext uri="{FF2B5EF4-FFF2-40B4-BE49-F238E27FC236}">
                <a16:creationId xmlns:a16="http://schemas.microsoft.com/office/drawing/2014/main" id="{001C7314-0312-E05E-A777-6A81EDACD4BF}"/>
              </a:ext>
            </a:extLst>
          </p:cNvPr>
          <p:cNvSpPr/>
          <p:nvPr/>
        </p:nvSpPr>
        <p:spPr>
          <a:xfrm>
            <a:off x="6403724" y="4182090"/>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58" name="TextBox 57">
            <a:extLst>
              <a:ext uri="{FF2B5EF4-FFF2-40B4-BE49-F238E27FC236}">
                <a16:creationId xmlns:a16="http://schemas.microsoft.com/office/drawing/2014/main" id="{9AFC4BBA-BE82-4FC7-3AD7-F2E4CBF8C0B3}"/>
              </a:ext>
            </a:extLst>
          </p:cNvPr>
          <p:cNvSpPr txBox="1"/>
          <p:nvPr/>
        </p:nvSpPr>
        <p:spPr>
          <a:xfrm>
            <a:off x="6908754" y="4166570"/>
            <a:ext cx="5044779" cy="461665"/>
          </a:xfrm>
          <a:prstGeom prst="rect">
            <a:avLst/>
          </a:prstGeom>
          <a:noFill/>
        </p:spPr>
        <p:txBody>
          <a:bodyPr wrap="none" rtlCol="0">
            <a:spAutoFit/>
          </a:bodyPr>
          <a:lstStyle/>
          <a:p>
            <a:r>
              <a:rPr lang="de-DE" sz="2400" dirty="0">
                <a:solidFill>
                  <a:schemeClr val="accent1"/>
                </a:solidFill>
              </a:rPr>
              <a:t>Kosteneffizienz: keine Stellenaufbau </a:t>
            </a:r>
            <a:endParaRPr lang="en-US" sz="2400" dirty="0">
              <a:solidFill>
                <a:schemeClr val="accent1"/>
              </a:solidFill>
            </a:endParaRPr>
          </a:p>
        </p:txBody>
      </p:sp>
      <p:sp>
        <p:nvSpPr>
          <p:cNvPr id="59" name="Freeform 8">
            <a:extLst>
              <a:ext uri="{FF2B5EF4-FFF2-40B4-BE49-F238E27FC236}">
                <a16:creationId xmlns:a16="http://schemas.microsoft.com/office/drawing/2014/main" id="{080CE700-C529-90BE-0903-855FDBA20806}"/>
              </a:ext>
            </a:extLst>
          </p:cNvPr>
          <p:cNvSpPr/>
          <p:nvPr/>
        </p:nvSpPr>
        <p:spPr>
          <a:xfrm>
            <a:off x="6403723" y="4830656"/>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60" name="TextBox 59">
            <a:extLst>
              <a:ext uri="{FF2B5EF4-FFF2-40B4-BE49-F238E27FC236}">
                <a16:creationId xmlns:a16="http://schemas.microsoft.com/office/drawing/2014/main" id="{24856820-A41E-1F31-4436-668F3AD4D445}"/>
              </a:ext>
            </a:extLst>
          </p:cNvPr>
          <p:cNvSpPr txBox="1"/>
          <p:nvPr/>
        </p:nvSpPr>
        <p:spPr>
          <a:xfrm>
            <a:off x="6897867" y="4804250"/>
            <a:ext cx="4183453" cy="461665"/>
          </a:xfrm>
          <a:prstGeom prst="rect">
            <a:avLst/>
          </a:prstGeom>
          <a:noFill/>
        </p:spPr>
        <p:txBody>
          <a:bodyPr wrap="none" rtlCol="0">
            <a:spAutoFit/>
          </a:bodyPr>
          <a:lstStyle/>
          <a:p>
            <a:r>
              <a:rPr lang="de-DE" sz="2400" dirty="0">
                <a:solidFill>
                  <a:schemeClr val="accent1"/>
                </a:solidFill>
              </a:rPr>
              <a:t>Risikoteilung mit den Externen</a:t>
            </a:r>
            <a:endParaRPr lang="en-US" sz="2400" dirty="0">
              <a:solidFill>
                <a:schemeClr val="accent1"/>
              </a:solidFill>
            </a:endParaRPr>
          </a:p>
        </p:txBody>
      </p:sp>
      <p:sp>
        <p:nvSpPr>
          <p:cNvPr id="61" name="Rectangle: Rounded Corners 60">
            <a:extLst>
              <a:ext uri="{FF2B5EF4-FFF2-40B4-BE49-F238E27FC236}">
                <a16:creationId xmlns:a16="http://schemas.microsoft.com/office/drawing/2014/main" id="{A1118CE7-F453-8021-C2E0-AA1E9A516B15}"/>
              </a:ext>
            </a:extLst>
          </p:cNvPr>
          <p:cNvSpPr/>
          <p:nvPr/>
        </p:nvSpPr>
        <p:spPr>
          <a:xfrm>
            <a:off x="601639" y="5922287"/>
            <a:ext cx="11193032" cy="5524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Hybride Lösung / Zusammenarbeit</a:t>
            </a:r>
            <a:endParaRPr lang="en-US" sz="2400" dirty="0"/>
          </a:p>
        </p:txBody>
      </p:sp>
      <p:pic>
        <p:nvPicPr>
          <p:cNvPr id="62" name="Picture 61" descr="A logo with a black background&#10;&#10;Description automatically generated">
            <a:extLst>
              <a:ext uri="{FF2B5EF4-FFF2-40B4-BE49-F238E27FC236}">
                <a16:creationId xmlns:a16="http://schemas.microsoft.com/office/drawing/2014/main" id="{DE40F4BA-4D02-0953-0DA4-BB40CBB25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1623715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Modelauswahl</a:t>
            </a:r>
            <a:endParaRPr lang="en-US" sz="3600" dirty="0">
              <a:solidFill>
                <a:srgbClr val="C00000"/>
              </a:solidFill>
            </a:endParaRPr>
          </a:p>
        </p:txBody>
      </p:sp>
      <p:sp>
        <p:nvSpPr>
          <p:cNvPr id="2" name="Flowchart: Connector 1">
            <a:extLst>
              <a:ext uri="{FF2B5EF4-FFF2-40B4-BE49-F238E27FC236}">
                <a16:creationId xmlns:a16="http://schemas.microsoft.com/office/drawing/2014/main" id="{48072A48-61A0-0C98-E20B-925C0A292E7C}"/>
              </a:ext>
            </a:extLst>
          </p:cNvPr>
          <p:cNvSpPr/>
          <p:nvPr/>
        </p:nvSpPr>
        <p:spPr>
          <a:xfrm>
            <a:off x="4430485" y="2743200"/>
            <a:ext cx="2128156" cy="217714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IDEE</a:t>
            </a:r>
            <a:endParaRPr lang="en-US" sz="2400" dirty="0"/>
          </a:p>
        </p:txBody>
      </p:sp>
      <p:sp>
        <p:nvSpPr>
          <p:cNvPr id="4" name="Oval 3">
            <a:extLst>
              <a:ext uri="{FF2B5EF4-FFF2-40B4-BE49-F238E27FC236}">
                <a16:creationId xmlns:a16="http://schemas.microsoft.com/office/drawing/2014/main" id="{6CA0B94F-A479-FDF2-74EF-435CB54A2FF8}"/>
              </a:ext>
            </a:extLst>
          </p:cNvPr>
          <p:cNvSpPr/>
          <p:nvPr/>
        </p:nvSpPr>
        <p:spPr>
          <a:xfrm rot="5400000">
            <a:off x="4305298" y="854529"/>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 name="Oval 4">
            <a:extLst>
              <a:ext uri="{FF2B5EF4-FFF2-40B4-BE49-F238E27FC236}">
                <a16:creationId xmlns:a16="http://schemas.microsoft.com/office/drawing/2014/main" id="{2A4E9A4B-EE9A-2ADC-4282-25E7EE6BE67D}"/>
              </a:ext>
            </a:extLst>
          </p:cNvPr>
          <p:cNvSpPr/>
          <p:nvPr/>
        </p:nvSpPr>
        <p:spPr>
          <a:xfrm>
            <a:off x="4316183" y="1360714"/>
            <a:ext cx="2242458" cy="5110843"/>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CC5C650D-4CCA-D2E1-2465-35C7039FD4A5}"/>
              </a:ext>
            </a:extLst>
          </p:cNvPr>
          <p:cNvSpPr/>
          <p:nvPr/>
        </p:nvSpPr>
        <p:spPr>
          <a:xfrm rot="2506941">
            <a:off x="4523012" y="908958"/>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0" name="Oval 19">
            <a:extLst>
              <a:ext uri="{FF2B5EF4-FFF2-40B4-BE49-F238E27FC236}">
                <a16:creationId xmlns:a16="http://schemas.microsoft.com/office/drawing/2014/main" id="{4790B2B0-AF6C-B629-89C7-96DB78C1C7F6}"/>
              </a:ext>
            </a:extLst>
          </p:cNvPr>
          <p:cNvSpPr/>
          <p:nvPr/>
        </p:nvSpPr>
        <p:spPr>
          <a:xfrm rot="19205808">
            <a:off x="4473463" y="949778"/>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6" name="Picture 25" descr="A close up of a pin&#10;&#10;Description automatically generated">
            <a:extLst>
              <a:ext uri="{FF2B5EF4-FFF2-40B4-BE49-F238E27FC236}">
                <a16:creationId xmlns:a16="http://schemas.microsoft.com/office/drawing/2014/main" id="{897A109A-7FFE-054F-229E-CD44A73983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30471" y="3530837"/>
            <a:ext cx="1150586" cy="926081"/>
          </a:xfrm>
          <a:prstGeom prst="rect">
            <a:avLst/>
          </a:prstGeom>
        </p:spPr>
      </p:pic>
      <p:sp>
        <p:nvSpPr>
          <p:cNvPr id="28" name="TextBox 27">
            <a:extLst>
              <a:ext uri="{FF2B5EF4-FFF2-40B4-BE49-F238E27FC236}">
                <a16:creationId xmlns:a16="http://schemas.microsoft.com/office/drawing/2014/main" id="{EF09EB3E-6183-2D42-3F57-F75E264C1196}"/>
              </a:ext>
            </a:extLst>
          </p:cNvPr>
          <p:cNvSpPr txBox="1"/>
          <p:nvPr/>
        </p:nvSpPr>
        <p:spPr>
          <a:xfrm>
            <a:off x="8472018" y="3733757"/>
            <a:ext cx="3507499" cy="830997"/>
          </a:xfrm>
          <a:prstGeom prst="rect">
            <a:avLst/>
          </a:prstGeom>
          <a:noFill/>
        </p:spPr>
        <p:txBody>
          <a:bodyPr wrap="none" rtlCol="0">
            <a:spAutoFit/>
          </a:bodyPr>
          <a:lstStyle/>
          <a:p>
            <a:r>
              <a:rPr lang="de-DE" sz="2400" dirty="0">
                <a:solidFill>
                  <a:schemeClr val="accent1"/>
                </a:solidFill>
              </a:rPr>
              <a:t>KI-Plattformen</a:t>
            </a:r>
            <a:r>
              <a:rPr lang="de-DE" sz="1600" b="1" dirty="0"/>
              <a:t> </a:t>
            </a:r>
            <a:r>
              <a:rPr lang="de-DE" sz="2400" dirty="0">
                <a:solidFill>
                  <a:schemeClr val="accent1"/>
                </a:solidFill>
              </a:rPr>
              <a:t>mit vielen </a:t>
            </a:r>
          </a:p>
          <a:p>
            <a:r>
              <a:rPr lang="de-DE" sz="2400" dirty="0">
                <a:solidFill>
                  <a:schemeClr val="accent1"/>
                </a:solidFill>
              </a:rPr>
              <a:t>kleinen Tools</a:t>
            </a:r>
          </a:p>
        </p:txBody>
      </p:sp>
      <p:pic>
        <p:nvPicPr>
          <p:cNvPr id="29" name="Picture 28" descr="A close up of a pin&#10;&#10;Description automatically generated">
            <a:extLst>
              <a:ext uri="{FF2B5EF4-FFF2-40B4-BE49-F238E27FC236}">
                <a16:creationId xmlns:a16="http://schemas.microsoft.com/office/drawing/2014/main" id="{5F126891-571A-9A74-4B6C-16FEF0D0A0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63377" y="5406578"/>
            <a:ext cx="1150586" cy="926081"/>
          </a:xfrm>
          <a:prstGeom prst="rect">
            <a:avLst/>
          </a:prstGeom>
        </p:spPr>
      </p:pic>
      <p:sp>
        <p:nvSpPr>
          <p:cNvPr id="30" name="TextBox 29">
            <a:extLst>
              <a:ext uri="{FF2B5EF4-FFF2-40B4-BE49-F238E27FC236}">
                <a16:creationId xmlns:a16="http://schemas.microsoft.com/office/drawing/2014/main" id="{51DD3071-8C8C-B626-4628-F888B86A5A2B}"/>
              </a:ext>
            </a:extLst>
          </p:cNvPr>
          <p:cNvSpPr txBox="1"/>
          <p:nvPr/>
        </p:nvSpPr>
        <p:spPr>
          <a:xfrm>
            <a:off x="7917898" y="5285989"/>
            <a:ext cx="3347968" cy="1323439"/>
          </a:xfrm>
          <a:prstGeom prst="rect">
            <a:avLst/>
          </a:prstGeom>
          <a:noFill/>
        </p:spPr>
        <p:txBody>
          <a:bodyPr wrap="none" rtlCol="0">
            <a:spAutoFit/>
          </a:bodyPr>
          <a:lstStyle/>
          <a:p>
            <a:r>
              <a:rPr lang="de-DE" sz="2400" dirty="0">
                <a:solidFill>
                  <a:schemeClr val="accent1"/>
                </a:solidFill>
              </a:rPr>
              <a:t>KI-</a:t>
            </a:r>
            <a:r>
              <a:rPr lang="de-DE" sz="2400" dirty="0" err="1">
                <a:solidFill>
                  <a:schemeClr val="accent1"/>
                </a:solidFill>
              </a:rPr>
              <a:t>as</a:t>
            </a:r>
            <a:r>
              <a:rPr lang="de-DE" sz="2400" dirty="0">
                <a:solidFill>
                  <a:schemeClr val="accent1"/>
                </a:solidFill>
              </a:rPr>
              <a:t>-a-Service</a:t>
            </a:r>
            <a:br>
              <a:rPr lang="de-DE" sz="1600" b="1" dirty="0"/>
            </a:br>
            <a:r>
              <a:rPr lang="de-DE" sz="2000" i="1" dirty="0">
                <a:solidFill>
                  <a:schemeClr val="accent1"/>
                </a:solidFill>
              </a:rPr>
              <a:t>IBM Watson, Google AI, und </a:t>
            </a:r>
          </a:p>
          <a:p>
            <a:r>
              <a:rPr lang="de-DE" sz="2000" i="1" dirty="0">
                <a:solidFill>
                  <a:schemeClr val="accent1"/>
                </a:solidFill>
              </a:rPr>
              <a:t>Microsoft </a:t>
            </a:r>
            <a:r>
              <a:rPr lang="de-DE" sz="2000" i="1" dirty="0" err="1">
                <a:solidFill>
                  <a:schemeClr val="accent1"/>
                </a:solidFill>
              </a:rPr>
              <a:t>Cognitive</a:t>
            </a:r>
            <a:r>
              <a:rPr lang="de-DE" sz="2000" i="1" dirty="0">
                <a:solidFill>
                  <a:schemeClr val="accent1"/>
                </a:solidFill>
              </a:rPr>
              <a:t> Services</a:t>
            </a:r>
            <a:r>
              <a:rPr lang="de-DE" sz="1100" dirty="0"/>
              <a:t>.</a:t>
            </a:r>
          </a:p>
          <a:p>
            <a:r>
              <a:rPr lang="de-DE" sz="1600" b="1" dirty="0"/>
              <a:t> </a:t>
            </a:r>
            <a:endParaRPr lang="de-DE" sz="2400" dirty="0">
              <a:solidFill>
                <a:schemeClr val="accent1"/>
              </a:solidFill>
            </a:endParaRPr>
          </a:p>
        </p:txBody>
      </p:sp>
      <p:pic>
        <p:nvPicPr>
          <p:cNvPr id="31" name="Picture 30" descr="A close up of a pin&#10;&#10;Description automatically generated">
            <a:extLst>
              <a:ext uri="{FF2B5EF4-FFF2-40B4-BE49-F238E27FC236}">
                <a16:creationId xmlns:a16="http://schemas.microsoft.com/office/drawing/2014/main" id="{C9CF715B-D2AB-70A0-3EBA-7064987FC6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301150">
            <a:off x="2930248" y="5207121"/>
            <a:ext cx="1150586" cy="926081"/>
          </a:xfrm>
          <a:prstGeom prst="rect">
            <a:avLst/>
          </a:prstGeom>
        </p:spPr>
      </p:pic>
      <p:sp>
        <p:nvSpPr>
          <p:cNvPr id="32" name="TextBox 31">
            <a:extLst>
              <a:ext uri="{FF2B5EF4-FFF2-40B4-BE49-F238E27FC236}">
                <a16:creationId xmlns:a16="http://schemas.microsoft.com/office/drawing/2014/main" id="{BB71171F-553F-99E2-B181-8929A312EF24}"/>
              </a:ext>
            </a:extLst>
          </p:cNvPr>
          <p:cNvSpPr txBox="1"/>
          <p:nvPr/>
        </p:nvSpPr>
        <p:spPr>
          <a:xfrm>
            <a:off x="220158" y="5106671"/>
            <a:ext cx="3078600" cy="1508105"/>
          </a:xfrm>
          <a:prstGeom prst="rect">
            <a:avLst/>
          </a:prstGeom>
          <a:noFill/>
        </p:spPr>
        <p:txBody>
          <a:bodyPr wrap="none" rtlCol="0">
            <a:spAutoFit/>
          </a:bodyPr>
          <a:lstStyle/>
          <a:p>
            <a:r>
              <a:rPr lang="de-DE" sz="2400" dirty="0" err="1">
                <a:solidFill>
                  <a:schemeClr val="accent1"/>
                </a:solidFill>
              </a:rPr>
              <a:t>Hyperscaler</a:t>
            </a:r>
            <a:r>
              <a:rPr lang="de-DE" sz="2400" dirty="0">
                <a:solidFill>
                  <a:schemeClr val="accent1"/>
                </a:solidFill>
              </a:rPr>
              <a:t>-Services </a:t>
            </a:r>
          </a:p>
          <a:p>
            <a:r>
              <a:rPr lang="de-DE" sz="2400" dirty="0">
                <a:solidFill>
                  <a:schemeClr val="accent1"/>
                </a:solidFill>
              </a:rPr>
              <a:t>(Cloud AI Services)</a:t>
            </a:r>
          </a:p>
          <a:p>
            <a:r>
              <a:rPr lang="de-DE" sz="2000" i="1" dirty="0">
                <a:solidFill>
                  <a:schemeClr val="accent1"/>
                </a:solidFill>
              </a:rPr>
              <a:t>Microsoft, Google, AWS</a:t>
            </a:r>
          </a:p>
          <a:p>
            <a:endParaRPr lang="de-DE" sz="2400" dirty="0">
              <a:solidFill>
                <a:schemeClr val="accent1"/>
              </a:solidFill>
            </a:endParaRPr>
          </a:p>
        </p:txBody>
      </p:sp>
      <p:pic>
        <p:nvPicPr>
          <p:cNvPr id="33" name="Picture 32" descr="A close up of a pin&#10;&#10;Description automatically generated">
            <a:extLst>
              <a:ext uri="{FF2B5EF4-FFF2-40B4-BE49-F238E27FC236}">
                <a16:creationId xmlns:a16="http://schemas.microsoft.com/office/drawing/2014/main" id="{348D2ED7-874E-F339-90D8-670DD17766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651494">
            <a:off x="1810887" y="3013368"/>
            <a:ext cx="1150586" cy="926081"/>
          </a:xfrm>
          <a:prstGeom prst="rect">
            <a:avLst/>
          </a:prstGeom>
        </p:spPr>
      </p:pic>
      <p:sp>
        <p:nvSpPr>
          <p:cNvPr id="34" name="TextBox 33">
            <a:extLst>
              <a:ext uri="{FF2B5EF4-FFF2-40B4-BE49-F238E27FC236}">
                <a16:creationId xmlns:a16="http://schemas.microsoft.com/office/drawing/2014/main" id="{54B90037-D332-1197-B985-23DFC5317425}"/>
              </a:ext>
            </a:extLst>
          </p:cNvPr>
          <p:cNvSpPr txBox="1"/>
          <p:nvPr/>
        </p:nvSpPr>
        <p:spPr>
          <a:xfrm>
            <a:off x="93465" y="1670648"/>
            <a:ext cx="2791085" cy="1138773"/>
          </a:xfrm>
          <a:prstGeom prst="rect">
            <a:avLst/>
          </a:prstGeom>
          <a:noFill/>
        </p:spPr>
        <p:txBody>
          <a:bodyPr wrap="none" rtlCol="0">
            <a:spAutoFit/>
          </a:bodyPr>
          <a:lstStyle/>
          <a:p>
            <a:r>
              <a:rPr lang="it-IT" sz="2400" dirty="0" err="1">
                <a:solidFill>
                  <a:schemeClr val="accent1"/>
                </a:solidFill>
              </a:rPr>
              <a:t>Eigene</a:t>
            </a:r>
            <a:r>
              <a:rPr lang="it-IT" sz="2400" dirty="0">
                <a:solidFill>
                  <a:schemeClr val="accent1"/>
                </a:solidFill>
              </a:rPr>
              <a:t> Modelle </a:t>
            </a:r>
          </a:p>
          <a:p>
            <a:r>
              <a:rPr lang="it-IT" sz="2400" dirty="0">
                <a:solidFill>
                  <a:schemeClr val="accent1"/>
                </a:solidFill>
              </a:rPr>
              <a:t>(Custom AI Models)</a:t>
            </a:r>
          </a:p>
          <a:p>
            <a:r>
              <a:rPr lang="it-IT" sz="2000" i="1" dirty="0" err="1">
                <a:solidFill>
                  <a:schemeClr val="accent1"/>
                </a:solidFill>
              </a:rPr>
              <a:t>Teuer</a:t>
            </a:r>
            <a:r>
              <a:rPr lang="it-IT" sz="2000" i="1" dirty="0">
                <a:solidFill>
                  <a:schemeClr val="accent1"/>
                </a:solidFill>
              </a:rPr>
              <a:t>, </a:t>
            </a:r>
            <a:r>
              <a:rPr lang="it-IT" sz="2000" i="1" dirty="0" err="1">
                <a:solidFill>
                  <a:schemeClr val="accent1"/>
                </a:solidFill>
              </a:rPr>
              <a:t>aber</a:t>
            </a:r>
            <a:r>
              <a:rPr lang="it-IT" sz="2000" i="1" dirty="0">
                <a:solidFill>
                  <a:schemeClr val="accent1"/>
                </a:solidFill>
              </a:rPr>
              <a:t> </a:t>
            </a:r>
            <a:r>
              <a:rPr lang="it-IT" sz="2000" i="1" dirty="0" err="1">
                <a:solidFill>
                  <a:schemeClr val="accent1"/>
                </a:solidFill>
              </a:rPr>
              <a:t>individuell</a:t>
            </a:r>
            <a:endParaRPr lang="de-DE" sz="2000" i="1" dirty="0">
              <a:solidFill>
                <a:schemeClr val="accent1"/>
              </a:solidFill>
            </a:endParaRPr>
          </a:p>
        </p:txBody>
      </p:sp>
      <p:pic>
        <p:nvPicPr>
          <p:cNvPr id="35" name="Picture 34" descr="A close up of a pin&#10;&#10;Description automatically generated">
            <a:extLst>
              <a:ext uri="{FF2B5EF4-FFF2-40B4-BE49-F238E27FC236}">
                <a16:creationId xmlns:a16="http://schemas.microsoft.com/office/drawing/2014/main" id="{E87E04F0-A7CB-4EE2-A85C-613AA57093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1779" y="2001212"/>
            <a:ext cx="1150586" cy="926081"/>
          </a:xfrm>
          <a:prstGeom prst="rect">
            <a:avLst/>
          </a:prstGeom>
        </p:spPr>
      </p:pic>
      <p:sp>
        <p:nvSpPr>
          <p:cNvPr id="36" name="TextBox 35">
            <a:extLst>
              <a:ext uri="{FF2B5EF4-FFF2-40B4-BE49-F238E27FC236}">
                <a16:creationId xmlns:a16="http://schemas.microsoft.com/office/drawing/2014/main" id="{E69C5400-C0F5-4578-DCA2-80574678B01A}"/>
              </a:ext>
            </a:extLst>
          </p:cNvPr>
          <p:cNvSpPr txBox="1"/>
          <p:nvPr/>
        </p:nvSpPr>
        <p:spPr>
          <a:xfrm>
            <a:off x="7955874" y="1652757"/>
            <a:ext cx="3820598" cy="1138773"/>
          </a:xfrm>
          <a:prstGeom prst="rect">
            <a:avLst/>
          </a:prstGeom>
          <a:noFill/>
        </p:spPr>
        <p:txBody>
          <a:bodyPr wrap="none" rtlCol="0">
            <a:spAutoFit/>
          </a:bodyPr>
          <a:lstStyle/>
          <a:p>
            <a:r>
              <a:rPr lang="de-DE" sz="2400" dirty="0">
                <a:solidFill>
                  <a:schemeClr val="accent1"/>
                </a:solidFill>
              </a:rPr>
              <a:t>Open-Source-KI </a:t>
            </a:r>
          </a:p>
          <a:p>
            <a:r>
              <a:rPr lang="de-DE" sz="2400" dirty="0">
                <a:solidFill>
                  <a:schemeClr val="accent1"/>
                </a:solidFill>
              </a:rPr>
              <a:t>(Open-Source AI)</a:t>
            </a:r>
          </a:p>
          <a:p>
            <a:r>
              <a:rPr lang="de-DE" sz="2000" i="1" dirty="0" err="1">
                <a:solidFill>
                  <a:schemeClr val="accent1"/>
                </a:solidFill>
              </a:rPr>
              <a:t>TesorFlow</a:t>
            </a:r>
            <a:r>
              <a:rPr lang="de-DE" sz="2000" i="1" dirty="0">
                <a:solidFill>
                  <a:schemeClr val="accent1"/>
                </a:solidFill>
              </a:rPr>
              <a:t>, </a:t>
            </a:r>
            <a:r>
              <a:rPr lang="de-DE" sz="2000" i="1" dirty="0" err="1">
                <a:solidFill>
                  <a:schemeClr val="accent1"/>
                </a:solidFill>
              </a:rPr>
              <a:t>PyTorch</a:t>
            </a:r>
            <a:r>
              <a:rPr lang="de-DE" sz="2000" i="1" dirty="0">
                <a:solidFill>
                  <a:schemeClr val="accent1"/>
                </a:solidFill>
              </a:rPr>
              <a:t>, diverse GPTs</a:t>
            </a:r>
            <a:endParaRPr lang="de-DE" sz="1400" i="1" dirty="0"/>
          </a:p>
        </p:txBody>
      </p:sp>
      <p:pic>
        <p:nvPicPr>
          <p:cNvPr id="3" name="Picture 2" descr="A logo with a black background&#10;&#10;Description automatically generated">
            <a:extLst>
              <a:ext uri="{FF2B5EF4-FFF2-40B4-BE49-F238E27FC236}">
                <a16:creationId xmlns:a16="http://schemas.microsoft.com/office/drawing/2014/main" id="{C8C0703F-8D5B-A3BD-F60D-1A43A45B3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760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0BD57AF6-80B7-F723-D4E3-4125419E8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Risiken</a:t>
            </a:r>
            <a:endParaRPr lang="en-US" sz="3600" dirty="0">
              <a:solidFill>
                <a:srgbClr val="C00000"/>
              </a:solidFill>
            </a:endParaRPr>
          </a:p>
        </p:txBody>
      </p:sp>
      <p:pic>
        <p:nvPicPr>
          <p:cNvPr id="8" name="Picture 7">
            <a:extLst>
              <a:ext uri="{FF2B5EF4-FFF2-40B4-BE49-F238E27FC236}">
                <a16:creationId xmlns:a16="http://schemas.microsoft.com/office/drawing/2014/main" id="{71377F9A-D855-C1EB-5961-7DFC44574C87}"/>
              </a:ext>
            </a:extLst>
          </p:cNvPr>
          <p:cNvPicPr>
            <a:picLocks noChangeAspect="1"/>
          </p:cNvPicPr>
          <p:nvPr/>
        </p:nvPicPr>
        <p:blipFill>
          <a:blip r:embed="rId3"/>
          <a:stretch>
            <a:fillRect/>
          </a:stretch>
        </p:blipFill>
        <p:spPr>
          <a:xfrm>
            <a:off x="1807028" y="1152231"/>
            <a:ext cx="9272633" cy="5086361"/>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9C05BF28-127B-4FD6-C6F7-2AFBD71A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3550330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a black background&#10;&#10;Description automatically generated">
            <a:extLst>
              <a:ext uri="{FF2B5EF4-FFF2-40B4-BE49-F238E27FC236}">
                <a16:creationId xmlns:a16="http://schemas.microsoft.com/office/drawing/2014/main" id="{1C8D9C1C-6B87-C5A8-DF4C-A41171684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7812" y="277444"/>
            <a:ext cx="2496820" cy="374523"/>
          </a:xfrm>
          <a:prstGeom prst="rect">
            <a:avLst/>
          </a:prstGeom>
        </p:spPr>
      </p:pic>
      <p:sp>
        <p:nvSpPr>
          <p:cNvPr id="4" name="TextBox 3">
            <a:extLst>
              <a:ext uri="{FF2B5EF4-FFF2-40B4-BE49-F238E27FC236}">
                <a16:creationId xmlns:a16="http://schemas.microsoft.com/office/drawing/2014/main" id="{994C5B81-BF37-2C6F-616B-6DAA6E3E87D2}"/>
              </a:ext>
            </a:extLst>
          </p:cNvPr>
          <p:cNvSpPr txBox="1"/>
          <p:nvPr/>
        </p:nvSpPr>
        <p:spPr>
          <a:xfrm>
            <a:off x="253441" y="6189332"/>
            <a:ext cx="6252674" cy="523220"/>
          </a:xfrm>
          <a:prstGeom prst="rect">
            <a:avLst/>
          </a:prstGeom>
          <a:noFill/>
        </p:spPr>
        <p:txBody>
          <a:bodyPr wrap="none" rtlCol="0">
            <a:spAutoFit/>
          </a:bodyPr>
          <a:lstStyle/>
          <a:p>
            <a:r>
              <a:rPr lang="en-US" sz="1400" dirty="0"/>
              <a:t>Quelle: heise.de, Artikel von 20.08.24</a:t>
            </a:r>
          </a:p>
          <a:p>
            <a:r>
              <a:rPr lang="de-DE" sz="1400" dirty="0">
                <a:hlinkClick r:id="rId4"/>
              </a:rPr>
              <a:t>Copilot macht aus einem Gerichtsreporter einen Kinderschänder | </a:t>
            </a:r>
            <a:r>
              <a:rPr lang="de-DE" sz="1400" dirty="0" err="1">
                <a:hlinkClick r:id="rId4"/>
              </a:rPr>
              <a:t>heise</a:t>
            </a:r>
            <a:r>
              <a:rPr lang="de-DE" sz="1400" dirty="0">
                <a:hlinkClick r:id="rId4"/>
              </a:rPr>
              <a:t> online</a:t>
            </a:r>
            <a:endParaRPr lang="en-US" sz="1400" dirty="0"/>
          </a:p>
        </p:txBody>
      </p:sp>
      <p:pic>
        <p:nvPicPr>
          <p:cNvPr id="8" name="Picture 7">
            <a:extLst>
              <a:ext uri="{FF2B5EF4-FFF2-40B4-BE49-F238E27FC236}">
                <a16:creationId xmlns:a16="http://schemas.microsoft.com/office/drawing/2014/main" id="{C57DCC20-8074-1AB2-3B22-1B718C84AA62}"/>
              </a:ext>
            </a:extLst>
          </p:cNvPr>
          <p:cNvPicPr>
            <a:picLocks noChangeAspect="1"/>
          </p:cNvPicPr>
          <p:nvPr/>
        </p:nvPicPr>
        <p:blipFill>
          <a:blip r:embed="rId5"/>
          <a:stretch>
            <a:fillRect/>
          </a:stretch>
        </p:blipFill>
        <p:spPr>
          <a:xfrm rot="21066293">
            <a:off x="3868370" y="1125945"/>
            <a:ext cx="4757063" cy="4940027"/>
          </a:xfrm>
          <a:prstGeom prst="rect">
            <a:avLst/>
          </a:prstGeom>
          <a:ln>
            <a:solidFill>
              <a:schemeClr val="accent1"/>
            </a:solidFill>
          </a:ln>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D8C44BA5-7415-1A18-F1C4-6201C82D5DE6}"/>
              </a:ext>
            </a:extLst>
          </p:cNvPr>
          <p:cNvSpPr txBox="1"/>
          <p:nvPr/>
        </p:nvSpPr>
        <p:spPr>
          <a:xfrm>
            <a:off x="961788" y="1443841"/>
            <a:ext cx="6234546" cy="147732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de-DE" b="0" i="0" dirty="0">
                <a:solidFill>
                  <a:srgbClr val="323232"/>
                </a:solidFill>
                <a:effectLst/>
                <a:latin typeface="Source Sans VF"/>
              </a:rPr>
              <a:t>"Ein 54-jähriger Mann namens Martin </a:t>
            </a:r>
            <a:r>
              <a:rPr lang="de-DE" b="0" i="0" dirty="0" err="1">
                <a:solidFill>
                  <a:srgbClr val="323232"/>
                </a:solidFill>
                <a:effectLst/>
                <a:latin typeface="Source Sans VF"/>
              </a:rPr>
              <a:t>Bernklau</a:t>
            </a:r>
            <a:r>
              <a:rPr lang="de-DE" b="0" i="0" dirty="0">
                <a:solidFill>
                  <a:srgbClr val="323232"/>
                </a:solidFill>
                <a:effectLst/>
                <a:latin typeface="Source Sans VF"/>
              </a:rPr>
              <a:t> aus Tübingen/Kreis Calw wurde in einem </a:t>
            </a:r>
          </a:p>
          <a:p>
            <a:r>
              <a:rPr lang="de-DE" b="0" i="0" dirty="0">
                <a:solidFill>
                  <a:srgbClr val="323232"/>
                </a:solidFill>
                <a:effectLst/>
                <a:latin typeface="Source Sans VF"/>
              </a:rPr>
              <a:t>Missbrauchs-Fall gegen Kinder und Schutzbefohlene angeklagt. Er hat sich vor Gericht geständig, </a:t>
            </a:r>
          </a:p>
          <a:p>
            <a:r>
              <a:rPr lang="de-DE" b="0" i="0" dirty="0">
                <a:solidFill>
                  <a:srgbClr val="323232"/>
                </a:solidFill>
                <a:effectLst/>
                <a:latin typeface="Source Sans VF"/>
              </a:rPr>
              <a:t>beschämt und reuig gezeigt."</a:t>
            </a:r>
            <a:endParaRPr lang="en-US" dirty="0"/>
          </a:p>
        </p:txBody>
      </p:sp>
      <p:sp>
        <p:nvSpPr>
          <p:cNvPr id="10" name="TextBox 9">
            <a:extLst>
              <a:ext uri="{FF2B5EF4-FFF2-40B4-BE49-F238E27FC236}">
                <a16:creationId xmlns:a16="http://schemas.microsoft.com/office/drawing/2014/main" id="{6FAC172F-0B09-884B-D0CC-62CE8FB0C05A}"/>
              </a:ext>
            </a:extLst>
          </p:cNvPr>
          <p:cNvSpPr txBox="1"/>
          <p:nvPr/>
        </p:nvSpPr>
        <p:spPr>
          <a:xfrm>
            <a:off x="5653057" y="3349649"/>
            <a:ext cx="623454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de-DE" b="0" i="0" dirty="0">
                <a:solidFill>
                  <a:srgbClr val="323232"/>
                </a:solidFill>
                <a:effectLst/>
                <a:latin typeface="Source Sans VF"/>
              </a:rPr>
              <a:t>Copilot bedauert, dass "jemand mit einer solchen kriminellen Vergangenheit„ Familienvater ist.</a:t>
            </a:r>
            <a:endParaRPr lang="en-US" dirty="0"/>
          </a:p>
        </p:txBody>
      </p:sp>
      <p:sp>
        <p:nvSpPr>
          <p:cNvPr id="11" name="TextBox 10">
            <a:extLst>
              <a:ext uri="{FF2B5EF4-FFF2-40B4-BE49-F238E27FC236}">
                <a16:creationId xmlns:a16="http://schemas.microsoft.com/office/drawing/2014/main" id="{B8859B41-C4FE-A875-D4E9-DA87685077FD}"/>
              </a:ext>
            </a:extLst>
          </p:cNvPr>
          <p:cNvSpPr txBox="1"/>
          <p:nvPr/>
        </p:nvSpPr>
        <p:spPr>
          <a:xfrm>
            <a:off x="961788" y="4411201"/>
            <a:ext cx="623454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de-DE" b="0" i="0" dirty="0">
                <a:solidFill>
                  <a:srgbClr val="323232"/>
                </a:solidFill>
                <a:effectLst/>
                <a:latin typeface="Source Sans VF"/>
              </a:rPr>
              <a:t>Copilot bietet Routenplanung zum Privathaus der Fam. </a:t>
            </a:r>
            <a:r>
              <a:rPr lang="de-DE" b="0" i="0" dirty="0" err="1">
                <a:solidFill>
                  <a:srgbClr val="323232"/>
                </a:solidFill>
                <a:effectLst/>
                <a:latin typeface="Source Sans VF"/>
              </a:rPr>
              <a:t>Bernklau</a:t>
            </a:r>
            <a:r>
              <a:rPr lang="de-DE" b="0" i="0" dirty="0">
                <a:solidFill>
                  <a:srgbClr val="323232"/>
                </a:solidFill>
                <a:effectLst/>
                <a:latin typeface="Source Sans VF"/>
              </a:rPr>
              <a:t> an, sowie deren Adresse und private Telefonnummer.</a:t>
            </a:r>
            <a:endParaRPr lang="en-US" dirty="0"/>
          </a:p>
        </p:txBody>
      </p:sp>
      <p:sp>
        <p:nvSpPr>
          <p:cNvPr id="2" name="Title 1">
            <a:extLst>
              <a:ext uri="{FF2B5EF4-FFF2-40B4-BE49-F238E27FC236}">
                <a16:creationId xmlns:a16="http://schemas.microsoft.com/office/drawing/2014/main" id="{70755977-BDA0-0566-5805-E1B73487C027}"/>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Risiken – Realer Fall</a:t>
            </a:r>
            <a:endParaRPr lang="en-US" sz="3600" dirty="0">
              <a:solidFill>
                <a:srgbClr val="C00000"/>
              </a:solidFill>
            </a:endParaRPr>
          </a:p>
        </p:txBody>
      </p:sp>
    </p:spTree>
    <p:extLst>
      <p:ext uri="{BB962C8B-B14F-4D97-AF65-F5344CB8AC3E}">
        <p14:creationId xmlns:p14="http://schemas.microsoft.com/office/powerpoint/2010/main" val="5817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9A5C5C-BD57-65D1-D56A-D0F79F6F6C96}"/>
              </a:ext>
            </a:extLst>
          </p:cNvPr>
          <p:cNvPicPr>
            <a:picLocks noChangeAspect="1"/>
          </p:cNvPicPr>
          <p:nvPr/>
        </p:nvPicPr>
        <p:blipFill>
          <a:blip r:embed="rId3"/>
          <a:stretch>
            <a:fillRect/>
          </a:stretch>
        </p:blipFill>
        <p:spPr>
          <a:xfrm rot="21066293">
            <a:off x="3868370" y="1125945"/>
            <a:ext cx="4757063" cy="4940027"/>
          </a:xfrm>
          <a:prstGeom prst="rect">
            <a:avLst/>
          </a:prstGeom>
          <a:ln>
            <a:solidFill>
              <a:schemeClr val="accent1"/>
            </a:solidFill>
          </a:ln>
          <a:effectLst>
            <a:outerShdw blurRad="50800" dist="38100" dir="5400000" algn="t" rotWithShape="0">
              <a:prstClr val="black">
                <a:alpha val="40000"/>
              </a:prstClr>
            </a:outerShdw>
          </a:effectLst>
        </p:spPr>
      </p:pic>
      <p:pic>
        <p:nvPicPr>
          <p:cNvPr id="7" name="Picture 6" descr="A logo with a black background&#10;&#10;Description automatically generated">
            <a:extLst>
              <a:ext uri="{FF2B5EF4-FFF2-40B4-BE49-F238E27FC236}">
                <a16:creationId xmlns:a16="http://schemas.microsoft.com/office/drawing/2014/main" id="{1C8D9C1C-6B87-C5A8-DF4C-A41171684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812" y="277444"/>
            <a:ext cx="2496820" cy="374523"/>
          </a:xfrm>
          <a:prstGeom prst="rect">
            <a:avLst/>
          </a:prstGeom>
        </p:spPr>
      </p:pic>
      <p:sp>
        <p:nvSpPr>
          <p:cNvPr id="3" name="TextBox 2">
            <a:extLst>
              <a:ext uri="{FF2B5EF4-FFF2-40B4-BE49-F238E27FC236}">
                <a16:creationId xmlns:a16="http://schemas.microsoft.com/office/drawing/2014/main" id="{5180FEF3-8A0E-9C2A-9B23-E5C6C6EF73BA}"/>
              </a:ext>
            </a:extLst>
          </p:cNvPr>
          <p:cNvSpPr txBox="1"/>
          <p:nvPr/>
        </p:nvSpPr>
        <p:spPr>
          <a:xfrm>
            <a:off x="4982469" y="3013501"/>
            <a:ext cx="2227062" cy="830997"/>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de-DE" sz="2400" b="0" i="0" dirty="0">
                <a:solidFill>
                  <a:srgbClr val="323232"/>
                </a:solidFill>
                <a:effectLst/>
                <a:latin typeface="Source Sans VF"/>
              </a:rPr>
              <a:t>KLAGE ABGEWIESEN!</a:t>
            </a:r>
            <a:endParaRPr lang="en-US" sz="2400" dirty="0"/>
          </a:p>
        </p:txBody>
      </p:sp>
      <p:sp>
        <p:nvSpPr>
          <p:cNvPr id="12" name="TextBox 11">
            <a:extLst>
              <a:ext uri="{FF2B5EF4-FFF2-40B4-BE49-F238E27FC236}">
                <a16:creationId xmlns:a16="http://schemas.microsoft.com/office/drawing/2014/main" id="{AEC794CA-D907-6DA7-9B8B-D2657A6AAEC8}"/>
              </a:ext>
            </a:extLst>
          </p:cNvPr>
          <p:cNvSpPr txBox="1"/>
          <p:nvPr/>
        </p:nvSpPr>
        <p:spPr>
          <a:xfrm>
            <a:off x="253441" y="6189332"/>
            <a:ext cx="6252674" cy="523220"/>
          </a:xfrm>
          <a:prstGeom prst="rect">
            <a:avLst/>
          </a:prstGeom>
          <a:noFill/>
        </p:spPr>
        <p:txBody>
          <a:bodyPr wrap="none" rtlCol="0">
            <a:spAutoFit/>
          </a:bodyPr>
          <a:lstStyle/>
          <a:p>
            <a:r>
              <a:rPr lang="en-US" sz="1400" dirty="0"/>
              <a:t>Quelle: heise.de, Artikel von 20.08.24</a:t>
            </a:r>
          </a:p>
          <a:p>
            <a:r>
              <a:rPr lang="de-DE" sz="1400" dirty="0">
                <a:hlinkClick r:id="rId5"/>
              </a:rPr>
              <a:t>Copilot macht aus einem Gerichtsreporter einen Kinderschänder | </a:t>
            </a:r>
            <a:r>
              <a:rPr lang="de-DE" sz="1400" dirty="0" err="1">
                <a:hlinkClick r:id="rId5"/>
              </a:rPr>
              <a:t>heise</a:t>
            </a:r>
            <a:r>
              <a:rPr lang="de-DE" sz="1400" dirty="0">
                <a:hlinkClick r:id="rId5"/>
              </a:rPr>
              <a:t> online</a:t>
            </a:r>
            <a:endParaRPr lang="en-US" sz="1400" dirty="0"/>
          </a:p>
        </p:txBody>
      </p:sp>
      <p:sp>
        <p:nvSpPr>
          <p:cNvPr id="4" name="Title 1">
            <a:extLst>
              <a:ext uri="{FF2B5EF4-FFF2-40B4-BE49-F238E27FC236}">
                <a16:creationId xmlns:a16="http://schemas.microsoft.com/office/drawing/2014/main" id="{7F063B7D-5BC3-C6F5-B1B9-438714CE3D0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Risiken – Realer Fall</a:t>
            </a:r>
            <a:endParaRPr lang="en-US" sz="3600" dirty="0">
              <a:solidFill>
                <a:srgbClr val="C00000"/>
              </a:solidFill>
            </a:endParaRPr>
          </a:p>
        </p:txBody>
      </p:sp>
    </p:spTree>
    <p:extLst>
      <p:ext uri="{BB962C8B-B14F-4D97-AF65-F5344CB8AC3E}">
        <p14:creationId xmlns:p14="http://schemas.microsoft.com/office/powerpoint/2010/main" val="296892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a black background&#10;&#10;Description automatically generated">
            <a:extLst>
              <a:ext uri="{FF2B5EF4-FFF2-40B4-BE49-F238E27FC236}">
                <a16:creationId xmlns:a16="http://schemas.microsoft.com/office/drawing/2014/main" id="{1C8D9C1C-6B87-C5A8-DF4C-A41171684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7812" y="277444"/>
            <a:ext cx="2496820" cy="374523"/>
          </a:xfrm>
          <a:prstGeom prst="rect">
            <a:avLst/>
          </a:prstGeom>
        </p:spPr>
      </p:pic>
      <p:sp>
        <p:nvSpPr>
          <p:cNvPr id="2" name="TextBox 1">
            <a:extLst>
              <a:ext uri="{FF2B5EF4-FFF2-40B4-BE49-F238E27FC236}">
                <a16:creationId xmlns:a16="http://schemas.microsoft.com/office/drawing/2014/main" id="{145F465F-815D-FF14-0319-26238692A7D0}"/>
              </a:ext>
            </a:extLst>
          </p:cNvPr>
          <p:cNvSpPr txBox="1"/>
          <p:nvPr/>
        </p:nvSpPr>
        <p:spPr>
          <a:xfrm>
            <a:off x="3441808" y="2039962"/>
            <a:ext cx="530838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de-DE" b="0" i="0" dirty="0">
                <a:solidFill>
                  <a:srgbClr val="323232"/>
                </a:solidFill>
                <a:effectLst/>
                <a:latin typeface="Source Sans VF"/>
              </a:rPr>
              <a:t>„KI-Dienste sind nicht als Ersatz für professionelle Beratung konzipiert, vorgesehen oder gedacht.“</a:t>
            </a:r>
          </a:p>
        </p:txBody>
      </p:sp>
      <p:sp>
        <p:nvSpPr>
          <p:cNvPr id="4" name="TextBox 3">
            <a:extLst>
              <a:ext uri="{FF2B5EF4-FFF2-40B4-BE49-F238E27FC236}">
                <a16:creationId xmlns:a16="http://schemas.microsoft.com/office/drawing/2014/main" id="{274824F8-758B-026C-8152-10CC6CD9439A}"/>
              </a:ext>
            </a:extLst>
          </p:cNvPr>
          <p:cNvSpPr txBox="1"/>
          <p:nvPr/>
        </p:nvSpPr>
        <p:spPr>
          <a:xfrm>
            <a:off x="277368" y="6347129"/>
            <a:ext cx="4860561" cy="307777"/>
          </a:xfrm>
          <a:prstGeom prst="rect">
            <a:avLst/>
          </a:prstGeom>
          <a:noFill/>
        </p:spPr>
        <p:txBody>
          <a:bodyPr wrap="none" rtlCol="0">
            <a:spAutoFit/>
          </a:bodyPr>
          <a:lstStyle/>
          <a:p>
            <a:r>
              <a:rPr lang="en-US" sz="1400" dirty="0"/>
              <a:t>Quelle: Microsoft AGBs </a:t>
            </a:r>
            <a:r>
              <a:rPr lang="en-US" sz="1400" dirty="0" err="1"/>
              <a:t>mit</a:t>
            </a:r>
            <a:r>
              <a:rPr lang="en-US" sz="1400" dirty="0"/>
              <a:t> </a:t>
            </a:r>
            <a:r>
              <a:rPr lang="en-US" sz="1400" dirty="0" err="1"/>
              <a:t>Gültigkeit</a:t>
            </a:r>
            <a:r>
              <a:rPr lang="en-US" sz="1400" dirty="0"/>
              <a:t> am dem 30.September</a:t>
            </a:r>
          </a:p>
        </p:txBody>
      </p:sp>
      <p:pic>
        <p:nvPicPr>
          <p:cNvPr id="1026" name="Picture 2" descr="European Parliament Adopts the AI Act: Implications for Culture – Culture  Action Europe">
            <a:extLst>
              <a:ext uri="{FF2B5EF4-FFF2-40B4-BE49-F238E27FC236}">
                <a16:creationId xmlns:a16="http://schemas.microsoft.com/office/drawing/2014/main" id="{21628F8F-BB93-45A1-0CAF-4D405527C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32" y="3585888"/>
            <a:ext cx="2859346" cy="1608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F29E1F-A404-D6E1-76A2-BF0C92E53C42}"/>
              </a:ext>
            </a:extLst>
          </p:cNvPr>
          <p:cNvSpPr txBox="1"/>
          <p:nvPr/>
        </p:nvSpPr>
        <p:spPr>
          <a:xfrm>
            <a:off x="4948222" y="3928414"/>
            <a:ext cx="5308384" cy="92333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de-DE" b="0" i="0" dirty="0">
                <a:solidFill>
                  <a:srgbClr val="323232"/>
                </a:solidFill>
                <a:effectLst/>
                <a:latin typeface="Source Sans VF"/>
              </a:rPr>
              <a:t>Jeder der KI in seinen zur Bereitstellung seiner Produkte einsetzt gilt als Betreiber.</a:t>
            </a:r>
          </a:p>
          <a:p>
            <a:pPr algn="r"/>
            <a:r>
              <a:rPr lang="de-DE" sz="1600" dirty="0">
                <a:solidFill>
                  <a:srgbClr val="323232"/>
                </a:solidFill>
                <a:latin typeface="Source Sans VF"/>
              </a:rPr>
              <a:t>Keine Rechtsberatung</a:t>
            </a:r>
            <a:r>
              <a:rPr lang="de-DE" dirty="0">
                <a:solidFill>
                  <a:srgbClr val="323232"/>
                </a:solidFill>
                <a:latin typeface="Source Sans VF"/>
              </a:rPr>
              <a:t>!</a:t>
            </a:r>
            <a:endParaRPr lang="de-DE" b="0" i="0" dirty="0">
              <a:solidFill>
                <a:srgbClr val="323232"/>
              </a:solidFill>
              <a:effectLst/>
              <a:latin typeface="Source Sans VF"/>
            </a:endParaRPr>
          </a:p>
        </p:txBody>
      </p:sp>
      <p:sp>
        <p:nvSpPr>
          <p:cNvPr id="3" name="Title 1">
            <a:extLst>
              <a:ext uri="{FF2B5EF4-FFF2-40B4-BE49-F238E27FC236}">
                <a16:creationId xmlns:a16="http://schemas.microsoft.com/office/drawing/2014/main" id="{F47BCFEB-E718-E25A-E36E-A7F8DA2AE6B1}"/>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Risiken</a:t>
            </a:r>
            <a:endParaRPr lang="en-US" sz="3600" dirty="0">
              <a:solidFill>
                <a:srgbClr val="C00000"/>
              </a:solidFill>
            </a:endParaRPr>
          </a:p>
        </p:txBody>
      </p:sp>
      <p:pic>
        <p:nvPicPr>
          <p:cNvPr id="10" name="Picture 9">
            <a:extLst>
              <a:ext uri="{FF2B5EF4-FFF2-40B4-BE49-F238E27FC236}">
                <a16:creationId xmlns:a16="http://schemas.microsoft.com/office/drawing/2014/main" id="{3C0A712A-5814-C0EF-1013-0039A059B51E}"/>
              </a:ext>
            </a:extLst>
          </p:cNvPr>
          <p:cNvPicPr>
            <a:picLocks noChangeAspect="1"/>
          </p:cNvPicPr>
          <p:nvPr/>
        </p:nvPicPr>
        <p:blipFill>
          <a:blip r:embed="rId5"/>
          <a:stretch>
            <a:fillRect/>
          </a:stretch>
        </p:blipFill>
        <p:spPr>
          <a:xfrm>
            <a:off x="4255917" y="1542043"/>
            <a:ext cx="3915035" cy="453917"/>
          </a:xfrm>
          <a:prstGeom prst="rect">
            <a:avLst/>
          </a:prstGeom>
        </p:spPr>
      </p:pic>
    </p:spTree>
    <p:extLst>
      <p:ext uri="{BB962C8B-B14F-4D97-AF65-F5344CB8AC3E}">
        <p14:creationId xmlns:p14="http://schemas.microsoft.com/office/powerpoint/2010/main" val="6748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athedral with towers and a bridge">
            <a:extLst>
              <a:ext uri="{FF2B5EF4-FFF2-40B4-BE49-F238E27FC236}">
                <a16:creationId xmlns:a16="http://schemas.microsoft.com/office/drawing/2014/main" id="{E04A503C-0B67-0E98-571A-E27193173CFB}"/>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5310"/>
          <a:stretch/>
        </p:blipFill>
        <p:spPr>
          <a:xfrm>
            <a:off x="8719137" y="-1"/>
            <a:ext cx="5435889" cy="6867312"/>
          </a:xfrm>
          <a:prstGeom prst="rect">
            <a:avLst/>
          </a:prstGeom>
        </p:spPr>
      </p:pic>
      <p:sp>
        <p:nvSpPr>
          <p:cNvPr id="33" name="TextBox 32">
            <a:extLst>
              <a:ext uri="{FF2B5EF4-FFF2-40B4-BE49-F238E27FC236}">
                <a16:creationId xmlns:a16="http://schemas.microsoft.com/office/drawing/2014/main" id="{3E77E680-B1EC-31C7-B976-FF4D7F8B4A5A}"/>
              </a:ext>
            </a:extLst>
          </p:cNvPr>
          <p:cNvSpPr txBox="1"/>
          <p:nvPr/>
        </p:nvSpPr>
        <p:spPr>
          <a:xfrm>
            <a:off x="10646721" y="6625478"/>
            <a:ext cx="3508305" cy="230832"/>
          </a:xfrm>
          <a:prstGeom prst="rect">
            <a:avLst/>
          </a:prstGeom>
          <a:noFill/>
        </p:spPr>
        <p:txBody>
          <a:bodyPr wrap="square" rtlCol="0">
            <a:spAutoFit/>
          </a:bodyPr>
          <a:lstStyle/>
          <a:p>
            <a:pPr algn="r"/>
            <a:r>
              <a:rPr lang="en-US" sz="900" dirty="0">
                <a:solidFill>
                  <a:schemeClr val="bg1"/>
                </a:solidFill>
                <a:hlinkClick r:id="rId4" tooltip="https://www.flickr.com/photos/55899047@N04/5420858062/">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5"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p:txBody>
      </p:sp>
      <p:sp>
        <p:nvSpPr>
          <p:cNvPr id="4" name="Flowchart: Connector 3">
            <a:extLst>
              <a:ext uri="{FF2B5EF4-FFF2-40B4-BE49-F238E27FC236}">
                <a16:creationId xmlns:a16="http://schemas.microsoft.com/office/drawing/2014/main" id="{77B3688A-4151-B66E-AD75-25C7F84C254B}"/>
              </a:ext>
            </a:extLst>
          </p:cNvPr>
          <p:cNvSpPr/>
          <p:nvPr/>
        </p:nvSpPr>
        <p:spPr>
          <a:xfrm>
            <a:off x="8648709" y="-1"/>
            <a:ext cx="1058817" cy="6856311"/>
          </a:xfrm>
          <a:custGeom>
            <a:avLst/>
            <a:gdLst>
              <a:gd name="connsiteX0" fmla="*/ 0 w 4827182"/>
              <a:gd name="connsiteY0" fmla="*/ 3859619 h 7719238"/>
              <a:gd name="connsiteX1" fmla="*/ 2413591 w 4827182"/>
              <a:gd name="connsiteY1" fmla="*/ 0 h 7719238"/>
              <a:gd name="connsiteX2" fmla="*/ 4827182 w 4827182"/>
              <a:gd name="connsiteY2" fmla="*/ 3859619 h 7719238"/>
              <a:gd name="connsiteX3" fmla="*/ 2413591 w 4827182"/>
              <a:gd name="connsiteY3" fmla="*/ 7719238 h 7719238"/>
              <a:gd name="connsiteX4" fmla="*/ 0 w 4827182"/>
              <a:gd name="connsiteY4" fmla="*/ 3859619 h 7719238"/>
              <a:gd name="connsiteX0" fmla="*/ 144440 w 2611194"/>
              <a:gd name="connsiteY0" fmla="*/ 3880889 h 7719248"/>
              <a:gd name="connsiteX1" fmla="*/ 197603 w 2611194"/>
              <a:gd name="connsiteY1" fmla="*/ 5 h 7719248"/>
              <a:gd name="connsiteX2" fmla="*/ 2611194 w 2611194"/>
              <a:gd name="connsiteY2" fmla="*/ 3859624 h 7719248"/>
              <a:gd name="connsiteX3" fmla="*/ 197603 w 2611194"/>
              <a:gd name="connsiteY3" fmla="*/ 7719243 h 7719248"/>
              <a:gd name="connsiteX4" fmla="*/ 144440 w 2611194"/>
              <a:gd name="connsiteY4" fmla="*/ 3880889 h 7719248"/>
              <a:gd name="connsiteX0" fmla="*/ 71255 w 1538548"/>
              <a:gd name="connsiteY0" fmla="*/ 3880889 h 7719248"/>
              <a:gd name="connsiteX1" fmla="*/ 124418 w 1538548"/>
              <a:gd name="connsiteY1" fmla="*/ 5 h 7719248"/>
              <a:gd name="connsiteX2" fmla="*/ 1538548 w 1538548"/>
              <a:gd name="connsiteY2" fmla="*/ 3859625 h 7719248"/>
              <a:gd name="connsiteX3" fmla="*/ 124418 w 1538548"/>
              <a:gd name="connsiteY3" fmla="*/ 7719243 h 7719248"/>
              <a:gd name="connsiteX4" fmla="*/ 71255 w 1538548"/>
              <a:gd name="connsiteY4" fmla="*/ 3880889 h 771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548" h="7719248">
                <a:moveTo>
                  <a:pt x="71255" y="3880889"/>
                </a:moveTo>
                <a:cubicBezTo>
                  <a:pt x="71255" y="1749280"/>
                  <a:pt x="-120131" y="3549"/>
                  <a:pt x="124418" y="5"/>
                </a:cubicBezTo>
                <a:cubicBezTo>
                  <a:pt x="368967" y="-3539"/>
                  <a:pt x="1538548" y="1728016"/>
                  <a:pt x="1538548" y="3859625"/>
                </a:cubicBezTo>
                <a:cubicBezTo>
                  <a:pt x="1538548" y="5991234"/>
                  <a:pt x="368967" y="7715699"/>
                  <a:pt x="124418" y="7719243"/>
                </a:cubicBezTo>
                <a:cubicBezTo>
                  <a:pt x="-120131" y="7722787"/>
                  <a:pt x="71255" y="6012498"/>
                  <a:pt x="71255" y="388088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0CA3969-568E-FEDB-79BD-0E73DE312328}"/>
              </a:ext>
            </a:extLst>
          </p:cNvPr>
          <p:cNvSpPr txBox="1"/>
          <p:nvPr/>
        </p:nvSpPr>
        <p:spPr>
          <a:xfrm>
            <a:off x="634954" y="5425149"/>
            <a:ext cx="7614585" cy="1200329"/>
          </a:xfrm>
          <a:prstGeom prst="rect">
            <a:avLst/>
          </a:prstGeom>
          <a:noFill/>
        </p:spPr>
        <p:txBody>
          <a:bodyPr wrap="none" rtlCol="0">
            <a:spAutoFit/>
          </a:bodyPr>
          <a:lstStyle/>
          <a:p>
            <a:pPr algn="ctr"/>
            <a:r>
              <a:rPr lang="de-DE" sz="2400" dirty="0"/>
              <a:t>Seit unserer Gründung </a:t>
            </a:r>
            <a:r>
              <a:rPr lang="de-DE" sz="2400" b="1" dirty="0"/>
              <a:t>in Köln</a:t>
            </a:r>
            <a:r>
              <a:rPr lang="de-DE" sz="2400" dirty="0"/>
              <a:t> im </a:t>
            </a:r>
            <a:r>
              <a:rPr lang="de-DE" sz="2400" b="1" dirty="0"/>
              <a:t>Jahr 2010 </a:t>
            </a:r>
            <a:r>
              <a:rPr lang="de-DE" sz="2400" dirty="0"/>
              <a:t>sind wir Ihr</a:t>
            </a:r>
          </a:p>
          <a:p>
            <a:pPr algn="ctr"/>
            <a:r>
              <a:rPr lang="de-DE" sz="2400" dirty="0"/>
              <a:t> zuverlässiger </a:t>
            </a:r>
            <a:r>
              <a:rPr lang="de-DE" sz="2400" b="1" dirty="0"/>
              <a:t>Technologiepartner</a:t>
            </a:r>
            <a:r>
              <a:rPr lang="de-DE" sz="2400" dirty="0"/>
              <a:t> für innovative </a:t>
            </a:r>
          </a:p>
          <a:p>
            <a:pPr algn="ctr"/>
            <a:r>
              <a:rPr lang="de-DE" sz="2400" b="1" dirty="0"/>
              <a:t>Optimierungslösungen</a:t>
            </a:r>
            <a:r>
              <a:rPr lang="de-DE" sz="2400" dirty="0"/>
              <a:t> in den Bereichen </a:t>
            </a:r>
            <a:r>
              <a:rPr lang="de-DE" sz="2400" b="1" dirty="0"/>
              <a:t>Cloud und KI.</a:t>
            </a:r>
            <a:endParaRPr lang="en-US" sz="2400" b="1" dirty="0"/>
          </a:p>
        </p:txBody>
      </p:sp>
      <p:pic>
        <p:nvPicPr>
          <p:cNvPr id="2" name="Picture 1" descr="A person and person standing in front of a table with a computer&#10;&#10;Description automatically generated">
            <a:extLst>
              <a:ext uri="{FF2B5EF4-FFF2-40B4-BE49-F238E27FC236}">
                <a16:creationId xmlns:a16="http://schemas.microsoft.com/office/drawing/2014/main" id="{12A50416-3055-AF59-B314-A6D053BAD3DB}"/>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1755" t="6773" r="37777" b="15990"/>
          <a:stretch/>
        </p:blipFill>
        <p:spPr>
          <a:xfrm rot="5400000">
            <a:off x="1955847" y="-560318"/>
            <a:ext cx="4732710" cy="6774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logo with a black background&#10;&#10;Description automatically generated">
            <a:extLst>
              <a:ext uri="{FF2B5EF4-FFF2-40B4-BE49-F238E27FC236}">
                <a16:creationId xmlns:a16="http://schemas.microsoft.com/office/drawing/2014/main" id="{2F064666-0B4A-A620-8FE6-747D61778C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7110" y="157701"/>
            <a:ext cx="2629118" cy="394368"/>
          </a:xfrm>
          <a:prstGeom prst="rect">
            <a:avLst/>
          </a:prstGeom>
        </p:spPr>
      </p:pic>
    </p:spTree>
    <p:extLst>
      <p:ext uri="{BB962C8B-B14F-4D97-AF65-F5344CB8AC3E}">
        <p14:creationId xmlns:p14="http://schemas.microsoft.com/office/powerpoint/2010/main" val="2033500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0BD57AF6-80B7-F723-D4E3-4125419E8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Reifegrad</a:t>
            </a:r>
            <a:endParaRPr lang="en-US" sz="3600" dirty="0">
              <a:solidFill>
                <a:srgbClr val="C00000"/>
              </a:solidFill>
            </a:endParaRPr>
          </a:p>
        </p:txBody>
      </p:sp>
      <p:graphicFrame>
        <p:nvGraphicFramePr>
          <p:cNvPr id="7" name="Diagram 6">
            <a:extLst>
              <a:ext uri="{FF2B5EF4-FFF2-40B4-BE49-F238E27FC236}">
                <a16:creationId xmlns:a16="http://schemas.microsoft.com/office/drawing/2014/main" id="{8437AF16-B65F-03A3-144E-51B95231136E}"/>
              </a:ext>
            </a:extLst>
          </p:cNvPr>
          <p:cNvGraphicFramePr/>
          <p:nvPr>
            <p:extLst>
              <p:ext uri="{D42A27DB-BD31-4B8C-83A1-F6EECF244321}">
                <p14:modId xmlns:p14="http://schemas.microsoft.com/office/powerpoint/2010/main" val="3186624478"/>
              </p:ext>
            </p:extLst>
          </p:nvPr>
        </p:nvGraphicFramePr>
        <p:xfrm>
          <a:off x="859971" y="1513114"/>
          <a:ext cx="9405256" cy="4654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logo with a black background&#10;&#10;Description automatically generated">
            <a:extLst>
              <a:ext uri="{FF2B5EF4-FFF2-40B4-BE49-F238E27FC236}">
                <a16:creationId xmlns:a16="http://schemas.microsoft.com/office/drawing/2014/main" id="{A34AA561-F39E-B82D-0CA8-BE21E26463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3533633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0BD57AF6-80B7-F723-D4E3-4125419E8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Reifegrad</a:t>
            </a:r>
            <a:endParaRPr lang="en-US" sz="3600" dirty="0">
              <a:solidFill>
                <a:srgbClr val="C00000"/>
              </a:solidFill>
            </a:endParaRPr>
          </a:p>
        </p:txBody>
      </p:sp>
      <p:graphicFrame>
        <p:nvGraphicFramePr>
          <p:cNvPr id="7" name="Diagram 6">
            <a:extLst>
              <a:ext uri="{FF2B5EF4-FFF2-40B4-BE49-F238E27FC236}">
                <a16:creationId xmlns:a16="http://schemas.microsoft.com/office/drawing/2014/main" id="{8437AF16-B65F-03A3-144E-51B95231136E}"/>
              </a:ext>
            </a:extLst>
          </p:cNvPr>
          <p:cNvGraphicFramePr/>
          <p:nvPr>
            <p:extLst>
              <p:ext uri="{D42A27DB-BD31-4B8C-83A1-F6EECF244321}">
                <p14:modId xmlns:p14="http://schemas.microsoft.com/office/powerpoint/2010/main" val="2300945224"/>
              </p:ext>
            </p:extLst>
          </p:nvPr>
        </p:nvGraphicFramePr>
        <p:xfrm>
          <a:off x="859971" y="1513114"/>
          <a:ext cx="9405256" cy="4654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logo with a black background&#10;&#10;Description automatically generated">
            <a:extLst>
              <a:ext uri="{FF2B5EF4-FFF2-40B4-BE49-F238E27FC236}">
                <a16:creationId xmlns:a16="http://schemas.microsoft.com/office/drawing/2014/main" id="{C52C86B7-50C0-0B22-3A1F-B24968FFB1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255930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14404B-23B9-4A91-6CD6-08C5001F5D4E}"/>
              </a:ext>
            </a:extLst>
          </p:cNvPr>
          <p:cNvSpPr>
            <a:spLocks noGrp="1"/>
          </p:cNvSpPr>
          <p:nvPr>
            <p:ph type="title"/>
          </p:nvPr>
        </p:nvSpPr>
        <p:spPr>
          <a:xfrm>
            <a:off x="990600" y="2574925"/>
            <a:ext cx="10515600" cy="1311275"/>
          </a:xfrm>
        </p:spPr>
        <p:txBody>
          <a:bodyPr>
            <a:normAutofit/>
          </a:bodyPr>
          <a:lstStyle/>
          <a:p>
            <a:pPr algn="ctr"/>
            <a:r>
              <a:rPr lang="de-DE" sz="3600" dirty="0">
                <a:solidFill>
                  <a:srgbClr val="C00000"/>
                </a:solidFill>
              </a:rPr>
              <a:t>KI-Strategie: Versicherungsbranche Sachversicherung</a:t>
            </a:r>
            <a:endParaRPr lang="en-US" sz="3600" dirty="0">
              <a:solidFill>
                <a:srgbClr val="C00000"/>
              </a:solidFill>
            </a:endParaRPr>
          </a:p>
        </p:txBody>
      </p:sp>
      <p:pic>
        <p:nvPicPr>
          <p:cNvPr id="2" name="Picture 1" descr="A logo with a black background&#10;&#10;Description automatically generated">
            <a:extLst>
              <a:ext uri="{FF2B5EF4-FFF2-40B4-BE49-F238E27FC236}">
                <a16:creationId xmlns:a16="http://schemas.microsoft.com/office/drawing/2014/main" id="{41B02E2C-4AC8-3A10-AC77-A71F0DC69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435612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Bereiche der Sachversicherung</a:t>
            </a:r>
            <a:endParaRPr lang="en-US" sz="3600" dirty="0">
              <a:solidFill>
                <a:srgbClr val="C00000"/>
              </a:solidFill>
            </a:endParaRPr>
          </a:p>
        </p:txBody>
      </p:sp>
      <p:sp>
        <p:nvSpPr>
          <p:cNvPr id="3" name="Arrow: Pentagon 2">
            <a:extLst>
              <a:ext uri="{FF2B5EF4-FFF2-40B4-BE49-F238E27FC236}">
                <a16:creationId xmlns:a16="http://schemas.microsoft.com/office/drawing/2014/main" id="{94F5DA8F-FED9-B403-E80D-219297DE76AB}"/>
              </a:ext>
            </a:extLst>
          </p:cNvPr>
          <p:cNvSpPr/>
          <p:nvPr/>
        </p:nvSpPr>
        <p:spPr>
          <a:xfrm>
            <a:off x="397328" y="3135085"/>
            <a:ext cx="1980000" cy="500743"/>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Produkte</a:t>
            </a:r>
            <a:endParaRPr lang="en-US" dirty="0"/>
          </a:p>
        </p:txBody>
      </p:sp>
      <p:sp>
        <p:nvSpPr>
          <p:cNvPr id="7" name="Arrow: Chevron 6">
            <a:extLst>
              <a:ext uri="{FF2B5EF4-FFF2-40B4-BE49-F238E27FC236}">
                <a16:creationId xmlns:a16="http://schemas.microsoft.com/office/drawing/2014/main" id="{B60C9DC8-92C8-7CCD-8EBC-70B6F093C0DF}"/>
              </a:ext>
            </a:extLst>
          </p:cNvPr>
          <p:cNvSpPr/>
          <p:nvPr/>
        </p:nvSpPr>
        <p:spPr>
          <a:xfrm>
            <a:off x="2253342" y="3135084"/>
            <a:ext cx="1980000" cy="500743"/>
          </a:xfrm>
          <a:prstGeom prst="chevron">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Marketing</a:t>
            </a:r>
            <a:endParaRPr lang="en-US" dirty="0">
              <a:solidFill>
                <a:schemeClr val="bg1"/>
              </a:solidFill>
            </a:endParaRPr>
          </a:p>
        </p:txBody>
      </p:sp>
      <p:sp>
        <p:nvSpPr>
          <p:cNvPr id="8" name="Arrow: Chevron 7">
            <a:extLst>
              <a:ext uri="{FF2B5EF4-FFF2-40B4-BE49-F238E27FC236}">
                <a16:creationId xmlns:a16="http://schemas.microsoft.com/office/drawing/2014/main" id="{273E2C51-EB00-CAAE-E138-782BDEFC1691}"/>
              </a:ext>
            </a:extLst>
          </p:cNvPr>
          <p:cNvSpPr/>
          <p:nvPr/>
        </p:nvSpPr>
        <p:spPr>
          <a:xfrm>
            <a:off x="4098472" y="3135084"/>
            <a:ext cx="1980000" cy="500743"/>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Aktuariat</a:t>
            </a:r>
            <a:endParaRPr lang="en-US" dirty="0"/>
          </a:p>
        </p:txBody>
      </p:sp>
      <p:sp>
        <p:nvSpPr>
          <p:cNvPr id="9" name="Arrow: Chevron 8">
            <a:extLst>
              <a:ext uri="{FF2B5EF4-FFF2-40B4-BE49-F238E27FC236}">
                <a16:creationId xmlns:a16="http://schemas.microsoft.com/office/drawing/2014/main" id="{5DA6E556-59BC-7D67-B1CF-E586B65343D5}"/>
              </a:ext>
            </a:extLst>
          </p:cNvPr>
          <p:cNvSpPr/>
          <p:nvPr/>
        </p:nvSpPr>
        <p:spPr>
          <a:xfrm>
            <a:off x="5955302" y="3135083"/>
            <a:ext cx="1980000" cy="500743"/>
          </a:xfrm>
          <a:prstGeom prst="chevron">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Vertrieb</a:t>
            </a:r>
            <a:endParaRPr lang="en-US" dirty="0">
              <a:solidFill>
                <a:schemeClr val="bg1"/>
              </a:solidFill>
            </a:endParaRPr>
          </a:p>
        </p:txBody>
      </p:sp>
      <p:sp>
        <p:nvSpPr>
          <p:cNvPr id="10" name="Arrow: Chevron 9">
            <a:extLst>
              <a:ext uri="{FF2B5EF4-FFF2-40B4-BE49-F238E27FC236}">
                <a16:creationId xmlns:a16="http://schemas.microsoft.com/office/drawing/2014/main" id="{18CB0FE2-D5D8-4730-2AB9-1D30FDBDFEC0}"/>
              </a:ext>
            </a:extLst>
          </p:cNvPr>
          <p:cNvSpPr/>
          <p:nvPr/>
        </p:nvSpPr>
        <p:spPr>
          <a:xfrm>
            <a:off x="7802056" y="3135082"/>
            <a:ext cx="1980000" cy="500743"/>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Betrug</a:t>
            </a:r>
            <a:endParaRPr lang="en-US" dirty="0"/>
          </a:p>
        </p:txBody>
      </p:sp>
      <p:sp>
        <p:nvSpPr>
          <p:cNvPr id="11" name="Arrow: Chevron 10">
            <a:extLst>
              <a:ext uri="{FF2B5EF4-FFF2-40B4-BE49-F238E27FC236}">
                <a16:creationId xmlns:a16="http://schemas.microsoft.com/office/drawing/2014/main" id="{6F2F20E1-43B4-787C-19F0-16117DC908C9}"/>
              </a:ext>
            </a:extLst>
          </p:cNvPr>
          <p:cNvSpPr/>
          <p:nvPr/>
        </p:nvSpPr>
        <p:spPr>
          <a:xfrm>
            <a:off x="9647189" y="3135081"/>
            <a:ext cx="1980000" cy="500743"/>
          </a:xfrm>
          <a:prstGeom prst="chevron">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Schaden</a:t>
            </a:r>
            <a:endParaRPr lang="en-US" dirty="0">
              <a:solidFill>
                <a:schemeClr val="bg1"/>
              </a:solidFill>
            </a:endParaRPr>
          </a:p>
        </p:txBody>
      </p:sp>
      <p:grpSp>
        <p:nvGrpSpPr>
          <p:cNvPr id="14" name="Group 13">
            <a:extLst>
              <a:ext uri="{FF2B5EF4-FFF2-40B4-BE49-F238E27FC236}">
                <a16:creationId xmlns:a16="http://schemas.microsoft.com/office/drawing/2014/main" id="{3B8FFD7A-246B-8F6A-4F0E-67EC7BF4F8AA}"/>
              </a:ext>
            </a:extLst>
          </p:cNvPr>
          <p:cNvGrpSpPr/>
          <p:nvPr/>
        </p:nvGrpSpPr>
        <p:grpSpPr>
          <a:xfrm>
            <a:off x="401524" y="1611285"/>
            <a:ext cx="3186874" cy="1523797"/>
            <a:chOff x="564810" y="1611285"/>
            <a:chExt cx="3186874" cy="1523797"/>
          </a:xfrm>
        </p:grpSpPr>
        <p:sp>
          <p:nvSpPr>
            <p:cNvPr id="12" name="TextBox 11">
              <a:extLst>
                <a:ext uri="{FF2B5EF4-FFF2-40B4-BE49-F238E27FC236}">
                  <a16:creationId xmlns:a16="http://schemas.microsoft.com/office/drawing/2014/main" id="{71A2F0AB-F737-4E8A-98F7-843AFF507266}"/>
                </a:ext>
              </a:extLst>
            </p:cNvPr>
            <p:cNvSpPr txBox="1"/>
            <p:nvPr/>
          </p:nvSpPr>
          <p:spPr>
            <a:xfrm>
              <a:off x="702131" y="1611285"/>
              <a:ext cx="3049553" cy="1077218"/>
            </a:xfrm>
            <a:prstGeom prst="rect">
              <a:avLst/>
            </a:prstGeom>
            <a:solidFill>
              <a:schemeClr val="tx2">
                <a:lumMod val="10000"/>
                <a:lumOff val="90000"/>
              </a:schemeClr>
            </a:solidFill>
          </p:spPr>
          <p:txBody>
            <a:bodyPr wrap="none" rtlCol="0">
              <a:spAutoFit/>
            </a:bodyPr>
            <a:lstStyle/>
            <a:p>
              <a:r>
                <a:rPr lang="de-DE" sz="1600" dirty="0"/>
                <a:t>*Innovative digitale Produkte</a:t>
              </a:r>
            </a:p>
            <a:p>
              <a:r>
                <a:rPr lang="de-DE" sz="1600" dirty="0"/>
                <a:t>*Personalisierte Dienste</a:t>
              </a:r>
            </a:p>
            <a:p>
              <a:r>
                <a:rPr lang="de-DE" sz="1600" dirty="0"/>
                <a:t>*Vorhersage Kundenpräferenzen</a:t>
              </a:r>
            </a:p>
            <a:p>
              <a:r>
                <a:rPr lang="de-DE" sz="1600" dirty="0" err="1"/>
                <a:t>Prediction</a:t>
              </a:r>
              <a:r>
                <a:rPr lang="de-DE" sz="1600" dirty="0"/>
                <a:t> Analyse</a:t>
              </a:r>
              <a:endParaRPr lang="en-US" sz="1600" dirty="0"/>
            </a:p>
          </p:txBody>
        </p:sp>
        <p:sp>
          <p:nvSpPr>
            <p:cNvPr id="13" name="Arrow: Right 12">
              <a:extLst>
                <a:ext uri="{FF2B5EF4-FFF2-40B4-BE49-F238E27FC236}">
                  <a16:creationId xmlns:a16="http://schemas.microsoft.com/office/drawing/2014/main" id="{ADADD878-5419-5E86-7C76-EC1EA3CBC2B0}"/>
                </a:ext>
              </a:extLst>
            </p:cNvPr>
            <p:cNvSpPr/>
            <p:nvPr/>
          </p:nvSpPr>
          <p:spPr>
            <a:xfrm rot="5400000">
              <a:off x="-114823" y="2290918"/>
              <a:ext cx="1523797" cy="164532"/>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03673FCE-4FB5-C008-23C8-E2C31585057C}"/>
              </a:ext>
            </a:extLst>
          </p:cNvPr>
          <p:cNvGrpSpPr/>
          <p:nvPr/>
        </p:nvGrpSpPr>
        <p:grpSpPr>
          <a:xfrm>
            <a:off x="283029" y="3635823"/>
            <a:ext cx="3396345" cy="1996354"/>
            <a:chOff x="283029" y="3635823"/>
            <a:chExt cx="3396345" cy="1996354"/>
          </a:xfrm>
        </p:grpSpPr>
        <p:sp>
          <p:nvSpPr>
            <p:cNvPr id="15" name="TextBox 14">
              <a:extLst>
                <a:ext uri="{FF2B5EF4-FFF2-40B4-BE49-F238E27FC236}">
                  <a16:creationId xmlns:a16="http://schemas.microsoft.com/office/drawing/2014/main" id="{4948F0BE-1DBE-F455-81AC-0A1D521B8092}"/>
                </a:ext>
              </a:extLst>
            </p:cNvPr>
            <p:cNvSpPr txBox="1"/>
            <p:nvPr/>
          </p:nvSpPr>
          <p:spPr>
            <a:xfrm>
              <a:off x="283029" y="4062517"/>
              <a:ext cx="3218702" cy="1569660"/>
            </a:xfrm>
            <a:prstGeom prst="rect">
              <a:avLst/>
            </a:prstGeom>
            <a:solidFill>
              <a:schemeClr val="tx2">
                <a:lumMod val="10000"/>
                <a:lumOff val="90000"/>
              </a:schemeClr>
            </a:solidFill>
          </p:spPr>
          <p:txBody>
            <a:bodyPr wrap="none" rtlCol="0">
              <a:spAutoFit/>
            </a:bodyPr>
            <a:lstStyle/>
            <a:p>
              <a:r>
                <a:rPr lang="de-DE" sz="1600" dirty="0"/>
                <a:t>*Optimierte Customer Journey</a:t>
              </a:r>
            </a:p>
            <a:p>
              <a:r>
                <a:rPr lang="de-DE" sz="1600" dirty="0"/>
                <a:t>*</a:t>
              </a:r>
              <a:r>
                <a:rPr lang="de-DE" sz="1600" dirty="0" err="1"/>
                <a:t>ChatBots</a:t>
              </a:r>
              <a:r>
                <a:rPr lang="de-DE" sz="1600" dirty="0"/>
                <a:t> und KI-Beratung</a:t>
              </a:r>
            </a:p>
            <a:p>
              <a:r>
                <a:rPr lang="de-DE" sz="1600" dirty="0"/>
                <a:t>*Mustererkennung </a:t>
              </a:r>
            </a:p>
            <a:p>
              <a:r>
                <a:rPr lang="de-DE" sz="1600" dirty="0"/>
                <a:t>der Kundeninteraktionen</a:t>
              </a:r>
            </a:p>
            <a:p>
              <a:r>
                <a:rPr lang="de-DE" sz="1600" dirty="0"/>
                <a:t>*Unterstützung bei den neuen</a:t>
              </a:r>
            </a:p>
            <a:p>
              <a:r>
                <a:rPr lang="de-DE" sz="1600" dirty="0"/>
                <a:t>Marketing Kampagnen / Produkten</a:t>
              </a:r>
              <a:endParaRPr lang="en-US" sz="1600" dirty="0"/>
            </a:p>
          </p:txBody>
        </p:sp>
        <p:sp>
          <p:nvSpPr>
            <p:cNvPr id="16" name="Arrow: Right 15">
              <a:extLst>
                <a:ext uri="{FF2B5EF4-FFF2-40B4-BE49-F238E27FC236}">
                  <a16:creationId xmlns:a16="http://schemas.microsoft.com/office/drawing/2014/main" id="{E6D63021-7BA5-535D-6D20-1955BF084D6B}"/>
                </a:ext>
              </a:extLst>
            </p:cNvPr>
            <p:cNvSpPr/>
            <p:nvPr/>
          </p:nvSpPr>
          <p:spPr>
            <a:xfrm rot="16200000">
              <a:off x="2723086" y="4429667"/>
              <a:ext cx="1750132" cy="162444"/>
            </a:xfrm>
            <a:prstGeom prst="rightArrow">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5346C34-3A8F-F579-5B05-7110EA9DE5B1}"/>
              </a:ext>
            </a:extLst>
          </p:cNvPr>
          <p:cNvGrpSpPr/>
          <p:nvPr/>
        </p:nvGrpSpPr>
        <p:grpSpPr>
          <a:xfrm>
            <a:off x="4386466" y="1611284"/>
            <a:ext cx="2980279" cy="1523797"/>
            <a:chOff x="564810" y="1611285"/>
            <a:chExt cx="2980279" cy="1523797"/>
          </a:xfrm>
        </p:grpSpPr>
        <p:sp>
          <p:nvSpPr>
            <p:cNvPr id="21" name="TextBox 20">
              <a:extLst>
                <a:ext uri="{FF2B5EF4-FFF2-40B4-BE49-F238E27FC236}">
                  <a16:creationId xmlns:a16="http://schemas.microsoft.com/office/drawing/2014/main" id="{E7E5A197-2CF3-5972-9342-474A39743EA1}"/>
                </a:ext>
              </a:extLst>
            </p:cNvPr>
            <p:cNvSpPr txBox="1"/>
            <p:nvPr/>
          </p:nvSpPr>
          <p:spPr>
            <a:xfrm>
              <a:off x="702131" y="1611285"/>
              <a:ext cx="2842958" cy="1323439"/>
            </a:xfrm>
            <a:prstGeom prst="rect">
              <a:avLst/>
            </a:prstGeom>
            <a:solidFill>
              <a:schemeClr val="tx2">
                <a:lumMod val="10000"/>
                <a:lumOff val="90000"/>
              </a:schemeClr>
            </a:solidFill>
          </p:spPr>
          <p:txBody>
            <a:bodyPr wrap="none" rtlCol="0">
              <a:spAutoFit/>
            </a:bodyPr>
            <a:lstStyle/>
            <a:p>
              <a:r>
                <a:rPr lang="de-DE" sz="1600" dirty="0"/>
                <a:t>*Automatisierung des Pricings</a:t>
              </a:r>
            </a:p>
            <a:p>
              <a:r>
                <a:rPr lang="de-DE" sz="1600" dirty="0"/>
                <a:t>(zusätzlich zu BI)</a:t>
              </a:r>
            </a:p>
            <a:p>
              <a:r>
                <a:rPr lang="de-DE" sz="1600" dirty="0"/>
                <a:t>*Erstellung technische Tarife </a:t>
              </a:r>
            </a:p>
            <a:p>
              <a:r>
                <a:rPr lang="de-DE" sz="1600" dirty="0"/>
                <a:t>mit mehr </a:t>
              </a:r>
              <a:r>
                <a:rPr lang="de-DE" sz="1600" dirty="0" err="1"/>
                <a:t>Insights</a:t>
              </a:r>
              <a:endParaRPr lang="de-DE" sz="1600" dirty="0"/>
            </a:p>
            <a:p>
              <a:r>
                <a:rPr lang="en-US" sz="1600" dirty="0"/>
                <a:t>*</a:t>
              </a:r>
              <a:r>
                <a:rPr lang="en-US" sz="1600" dirty="0" err="1"/>
                <a:t>Optimierung</a:t>
              </a:r>
              <a:r>
                <a:rPr lang="en-US" sz="1600" dirty="0"/>
                <a:t> der </a:t>
              </a:r>
              <a:r>
                <a:rPr lang="en-US" sz="1600" dirty="0" err="1"/>
                <a:t>Tarife</a:t>
              </a:r>
              <a:endParaRPr lang="en-US" sz="1600" dirty="0"/>
            </a:p>
          </p:txBody>
        </p:sp>
        <p:sp>
          <p:nvSpPr>
            <p:cNvPr id="22" name="Arrow: Right 21">
              <a:extLst>
                <a:ext uri="{FF2B5EF4-FFF2-40B4-BE49-F238E27FC236}">
                  <a16:creationId xmlns:a16="http://schemas.microsoft.com/office/drawing/2014/main" id="{47207268-7C15-52CF-3B24-F2B40D5BAA71}"/>
                </a:ext>
              </a:extLst>
            </p:cNvPr>
            <p:cNvSpPr/>
            <p:nvPr/>
          </p:nvSpPr>
          <p:spPr>
            <a:xfrm rot="5400000">
              <a:off x="-114823" y="2290918"/>
              <a:ext cx="1523797" cy="164532"/>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34789B7A-A9BF-EF1C-792D-A9C7544F57D4}"/>
              </a:ext>
            </a:extLst>
          </p:cNvPr>
          <p:cNvGrpSpPr/>
          <p:nvPr/>
        </p:nvGrpSpPr>
        <p:grpSpPr>
          <a:xfrm>
            <a:off x="7935302" y="1574207"/>
            <a:ext cx="2946680" cy="1523797"/>
            <a:chOff x="564810" y="1611285"/>
            <a:chExt cx="2946680" cy="1523797"/>
          </a:xfrm>
        </p:grpSpPr>
        <p:sp>
          <p:nvSpPr>
            <p:cNvPr id="24" name="TextBox 23">
              <a:extLst>
                <a:ext uri="{FF2B5EF4-FFF2-40B4-BE49-F238E27FC236}">
                  <a16:creationId xmlns:a16="http://schemas.microsoft.com/office/drawing/2014/main" id="{8236CB1F-925E-77B5-954B-7A597034BC55}"/>
                </a:ext>
              </a:extLst>
            </p:cNvPr>
            <p:cNvSpPr txBox="1"/>
            <p:nvPr/>
          </p:nvSpPr>
          <p:spPr>
            <a:xfrm>
              <a:off x="702131" y="1611285"/>
              <a:ext cx="2809359" cy="1323439"/>
            </a:xfrm>
            <a:prstGeom prst="rect">
              <a:avLst/>
            </a:prstGeom>
            <a:solidFill>
              <a:schemeClr val="tx2">
                <a:lumMod val="10000"/>
                <a:lumOff val="90000"/>
              </a:schemeClr>
            </a:solidFill>
          </p:spPr>
          <p:txBody>
            <a:bodyPr wrap="none" rtlCol="0">
              <a:spAutoFit/>
            </a:bodyPr>
            <a:lstStyle/>
            <a:p>
              <a:r>
                <a:rPr lang="de-DE" sz="1600" dirty="0"/>
                <a:t>*</a:t>
              </a:r>
              <a:r>
                <a:rPr lang="de-DE" sz="1600" dirty="0" err="1"/>
                <a:t>Advanced</a:t>
              </a:r>
              <a:r>
                <a:rPr lang="de-DE" sz="1600" dirty="0"/>
                <a:t> Analytics</a:t>
              </a:r>
            </a:p>
            <a:p>
              <a:r>
                <a:rPr lang="de-DE" sz="1600" dirty="0"/>
                <a:t>*Betrugserkennung</a:t>
              </a:r>
            </a:p>
            <a:p>
              <a:r>
                <a:rPr lang="en-US" sz="1600" dirty="0"/>
                <a:t>*</a:t>
              </a:r>
              <a:r>
                <a:rPr lang="en-US" sz="1600" dirty="0" err="1"/>
                <a:t>Anomalieerkennung</a:t>
              </a:r>
              <a:br>
                <a:rPr lang="en-US" sz="1600" dirty="0"/>
              </a:br>
              <a:r>
                <a:rPr lang="en-US" sz="1600" dirty="0"/>
                <a:t>*</a:t>
              </a:r>
              <a:r>
                <a:rPr lang="en-US" sz="1600" dirty="0" err="1"/>
                <a:t>Verdächtige</a:t>
              </a:r>
              <a:r>
                <a:rPr lang="en-US" sz="1600" dirty="0"/>
                <a:t> </a:t>
              </a:r>
              <a:r>
                <a:rPr lang="en-US" sz="1600" dirty="0" err="1"/>
                <a:t>Aktivitäten</a:t>
              </a:r>
              <a:r>
                <a:rPr lang="en-US" sz="1600" dirty="0"/>
                <a:t>- und </a:t>
              </a:r>
            </a:p>
            <a:p>
              <a:r>
                <a:rPr lang="en-US" sz="1600" dirty="0" err="1"/>
                <a:t>Personenerkennung</a:t>
              </a:r>
              <a:endParaRPr lang="en-US" sz="1600" dirty="0"/>
            </a:p>
          </p:txBody>
        </p:sp>
        <p:sp>
          <p:nvSpPr>
            <p:cNvPr id="25" name="Arrow: Right 24">
              <a:extLst>
                <a:ext uri="{FF2B5EF4-FFF2-40B4-BE49-F238E27FC236}">
                  <a16:creationId xmlns:a16="http://schemas.microsoft.com/office/drawing/2014/main" id="{443A3F51-1141-C56E-571D-CEB604A7F880}"/>
                </a:ext>
              </a:extLst>
            </p:cNvPr>
            <p:cNvSpPr/>
            <p:nvPr/>
          </p:nvSpPr>
          <p:spPr>
            <a:xfrm rot="5400000">
              <a:off x="-114823" y="2290918"/>
              <a:ext cx="1523797" cy="164532"/>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DAA6D019-A13F-0E54-6038-BAE921DB6806}"/>
              </a:ext>
            </a:extLst>
          </p:cNvPr>
          <p:cNvGrpSpPr/>
          <p:nvPr/>
        </p:nvGrpSpPr>
        <p:grpSpPr>
          <a:xfrm>
            <a:off x="4178960" y="3635823"/>
            <a:ext cx="3352802" cy="1503912"/>
            <a:chOff x="326572" y="3635823"/>
            <a:chExt cx="3352802" cy="1503912"/>
          </a:xfrm>
        </p:grpSpPr>
        <p:sp>
          <p:nvSpPr>
            <p:cNvPr id="37" name="TextBox 36">
              <a:extLst>
                <a:ext uri="{FF2B5EF4-FFF2-40B4-BE49-F238E27FC236}">
                  <a16:creationId xmlns:a16="http://schemas.microsoft.com/office/drawing/2014/main" id="{3D954DAB-88B8-6569-51F8-6A62FD5078F8}"/>
                </a:ext>
              </a:extLst>
            </p:cNvPr>
            <p:cNvSpPr txBox="1"/>
            <p:nvPr/>
          </p:nvSpPr>
          <p:spPr>
            <a:xfrm>
              <a:off x="326572" y="4062517"/>
              <a:ext cx="3176767" cy="1077218"/>
            </a:xfrm>
            <a:prstGeom prst="rect">
              <a:avLst/>
            </a:prstGeom>
            <a:solidFill>
              <a:schemeClr val="tx2">
                <a:lumMod val="10000"/>
                <a:lumOff val="90000"/>
              </a:schemeClr>
            </a:solidFill>
          </p:spPr>
          <p:txBody>
            <a:bodyPr wrap="none" rtlCol="0">
              <a:spAutoFit/>
            </a:bodyPr>
            <a:lstStyle/>
            <a:p>
              <a:r>
                <a:rPr lang="de-DE" sz="1600" dirty="0"/>
                <a:t>*Moderne Ansätze angepasst zu</a:t>
              </a:r>
            </a:p>
            <a:p>
              <a:r>
                <a:rPr lang="de-DE" sz="1600" dirty="0"/>
                <a:t>den Kundenerwartungen</a:t>
              </a:r>
            </a:p>
            <a:p>
              <a:r>
                <a:rPr lang="de-DE" sz="1600" dirty="0"/>
                <a:t>*Holistischer Vertrieb Anhand von</a:t>
              </a:r>
            </a:p>
            <a:p>
              <a:r>
                <a:rPr lang="en-US" sz="1600" dirty="0" err="1"/>
                <a:t>multidimensionalen</a:t>
              </a:r>
              <a:r>
                <a:rPr lang="en-US" sz="1600" dirty="0"/>
                <a:t> </a:t>
              </a:r>
              <a:r>
                <a:rPr lang="en-US" sz="1600" dirty="0" err="1"/>
                <a:t>Daten</a:t>
              </a:r>
              <a:endParaRPr lang="en-US" sz="1600" dirty="0"/>
            </a:p>
          </p:txBody>
        </p:sp>
        <p:sp>
          <p:nvSpPr>
            <p:cNvPr id="38" name="Arrow: Right 37">
              <a:extLst>
                <a:ext uri="{FF2B5EF4-FFF2-40B4-BE49-F238E27FC236}">
                  <a16:creationId xmlns:a16="http://schemas.microsoft.com/office/drawing/2014/main" id="{0533C0CF-EF96-A9C5-9CFD-9EBBB6EDFEA4}"/>
                </a:ext>
              </a:extLst>
            </p:cNvPr>
            <p:cNvSpPr/>
            <p:nvPr/>
          </p:nvSpPr>
          <p:spPr>
            <a:xfrm rot="16200000">
              <a:off x="2846196" y="4306557"/>
              <a:ext cx="1503912" cy="162444"/>
            </a:xfrm>
            <a:prstGeom prst="rightArrow">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DE551632-DB28-E39E-B366-BCF18CC6DA5D}"/>
              </a:ext>
            </a:extLst>
          </p:cNvPr>
          <p:cNvGrpSpPr/>
          <p:nvPr/>
        </p:nvGrpSpPr>
        <p:grpSpPr>
          <a:xfrm>
            <a:off x="8690271" y="3635822"/>
            <a:ext cx="2569486" cy="2488797"/>
            <a:chOff x="1526747" y="3635823"/>
            <a:chExt cx="2152627" cy="2488797"/>
          </a:xfrm>
        </p:grpSpPr>
        <p:sp>
          <p:nvSpPr>
            <p:cNvPr id="40" name="TextBox 39">
              <a:extLst>
                <a:ext uri="{FF2B5EF4-FFF2-40B4-BE49-F238E27FC236}">
                  <a16:creationId xmlns:a16="http://schemas.microsoft.com/office/drawing/2014/main" id="{1AF506A5-1517-C4C1-176E-44B863D60C26}"/>
                </a:ext>
              </a:extLst>
            </p:cNvPr>
            <p:cNvSpPr txBox="1"/>
            <p:nvPr/>
          </p:nvSpPr>
          <p:spPr>
            <a:xfrm>
              <a:off x="1526747" y="4062517"/>
              <a:ext cx="1990182" cy="2062103"/>
            </a:xfrm>
            <a:prstGeom prst="rect">
              <a:avLst/>
            </a:prstGeom>
            <a:solidFill>
              <a:schemeClr val="tx2">
                <a:lumMod val="10000"/>
                <a:lumOff val="90000"/>
              </a:schemeClr>
            </a:solidFill>
          </p:spPr>
          <p:txBody>
            <a:bodyPr wrap="square" rtlCol="0">
              <a:spAutoFit/>
            </a:bodyPr>
            <a:lstStyle/>
            <a:p>
              <a:r>
                <a:rPr lang="de-DE" sz="1600" dirty="0"/>
                <a:t>*Semi-automatisierte </a:t>
              </a:r>
              <a:r>
                <a:rPr lang="de-DE" sz="1600" dirty="0" err="1"/>
                <a:t>Claimsbearbeitung</a:t>
              </a:r>
              <a:r>
                <a:rPr lang="de-DE" sz="1600" dirty="0"/>
                <a:t> </a:t>
              </a:r>
            </a:p>
            <a:p>
              <a:r>
                <a:rPr lang="de-DE" sz="1600" dirty="0"/>
                <a:t>(Dunkelverarbeitung)</a:t>
              </a:r>
              <a:br>
                <a:rPr lang="de-DE" sz="1600" dirty="0"/>
              </a:br>
              <a:r>
                <a:rPr lang="de-DE" sz="1600" dirty="0"/>
                <a:t>*Ersteinschätzung via </a:t>
              </a:r>
            </a:p>
            <a:p>
              <a:r>
                <a:rPr lang="de-DE" sz="1600" dirty="0"/>
                <a:t>Bild- und Textanalyse</a:t>
              </a:r>
            </a:p>
            <a:p>
              <a:r>
                <a:rPr lang="de-DE" sz="1600" dirty="0"/>
                <a:t>*Regelbasierte Ableitung der nächsten Schritte </a:t>
              </a:r>
              <a:endParaRPr lang="en-US" sz="1600" dirty="0"/>
            </a:p>
          </p:txBody>
        </p:sp>
        <p:sp>
          <p:nvSpPr>
            <p:cNvPr id="41" name="Arrow: Right 40">
              <a:extLst>
                <a:ext uri="{FF2B5EF4-FFF2-40B4-BE49-F238E27FC236}">
                  <a16:creationId xmlns:a16="http://schemas.microsoft.com/office/drawing/2014/main" id="{7CB8C523-30FF-FAB3-FFAD-156EF4933E00}"/>
                </a:ext>
              </a:extLst>
            </p:cNvPr>
            <p:cNvSpPr/>
            <p:nvPr/>
          </p:nvSpPr>
          <p:spPr>
            <a:xfrm rot="16200000">
              <a:off x="2723086" y="4429667"/>
              <a:ext cx="1750132" cy="162444"/>
            </a:xfrm>
            <a:prstGeom prst="rightArrow">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2" name="Picture 41" descr="A logo with a black background&#10;&#10;Description automatically generated">
            <a:extLst>
              <a:ext uri="{FF2B5EF4-FFF2-40B4-BE49-F238E27FC236}">
                <a16:creationId xmlns:a16="http://schemas.microsoft.com/office/drawing/2014/main" id="{274373F9-06A2-237A-C6F9-FED23C1BE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601746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494097"/>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Produktideen für die Sachversicherung</a:t>
            </a:r>
            <a:endParaRPr lang="en-US" sz="3600" dirty="0">
              <a:solidFill>
                <a:srgbClr val="C00000"/>
              </a:solidFill>
            </a:endParaRPr>
          </a:p>
        </p:txBody>
      </p:sp>
      <p:sp>
        <p:nvSpPr>
          <p:cNvPr id="2" name="Flowchart: Connector 1">
            <a:extLst>
              <a:ext uri="{FF2B5EF4-FFF2-40B4-BE49-F238E27FC236}">
                <a16:creationId xmlns:a16="http://schemas.microsoft.com/office/drawing/2014/main" id="{48072A48-61A0-0C98-E20B-925C0A292E7C}"/>
              </a:ext>
            </a:extLst>
          </p:cNvPr>
          <p:cNvSpPr/>
          <p:nvPr/>
        </p:nvSpPr>
        <p:spPr>
          <a:xfrm>
            <a:off x="4430485" y="2743200"/>
            <a:ext cx="2128156" cy="217714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IDEE</a:t>
            </a:r>
            <a:endParaRPr lang="en-US" sz="2400" dirty="0"/>
          </a:p>
        </p:txBody>
      </p:sp>
      <p:sp>
        <p:nvSpPr>
          <p:cNvPr id="4" name="Oval 3">
            <a:extLst>
              <a:ext uri="{FF2B5EF4-FFF2-40B4-BE49-F238E27FC236}">
                <a16:creationId xmlns:a16="http://schemas.microsoft.com/office/drawing/2014/main" id="{6CA0B94F-A479-FDF2-74EF-435CB54A2FF8}"/>
              </a:ext>
            </a:extLst>
          </p:cNvPr>
          <p:cNvSpPr/>
          <p:nvPr/>
        </p:nvSpPr>
        <p:spPr>
          <a:xfrm rot="5400000">
            <a:off x="4305298" y="854529"/>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 name="Oval 4">
            <a:extLst>
              <a:ext uri="{FF2B5EF4-FFF2-40B4-BE49-F238E27FC236}">
                <a16:creationId xmlns:a16="http://schemas.microsoft.com/office/drawing/2014/main" id="{2A4E9A4B-EE9A-2ADC-4282-25E7EE6BE67D}"/>
              </a:ext>
            </a:extLst>
          </p:cNvPr>
          <p:cNvSpPr/>
          <p:nvPr/>
        </p:nvSpPr>
        <p:spPr>
          <a:xfrm>
            <a:off x="4316183" y="1360714"/>
            <a:ext cx="2242458" cy="5110843"/>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9" name="Oval 18">
            <a:extLst>
              <a:ext uri="{FF2B5EF4-FFF2-40B4-BE49-F238E27FC236}">
                <a16:creationId xmlns:a16="http://schemas.microsoft.com/office/drawing/2014/main" id="{CC5C650D-4CCA-D2E1-2465-35C7039FD4A5}"/>
              </a:ext>
            </a:extLst>
          </p:cNvPr>
          <p:cNvSpPr/>
          <p:nvPr/>
        </p:nvSpPr>
        <p:spPr>
          <a:xfrm rot="2506941">
            <a:off x="4523012" y="908958"/>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0" name="Oval 19">
            <a:extLst>
              <a:ext uri="{FF2B5EF4-FFF2-40B4-BE49-F238E27FC236}">
                <a16:creationId xmlns:a16="http://schemas.microsoft.com/office/drawing/2014/main" id="{4790B2B0-AF6C-B629-89C7-96DB78C1C7F6}"/>
              </a:ext>
            </a:extLst>
          </p:cNvPr>
          <p:cNvSpPr/>
          <p:nvPr/>
        </p:nvSpPr>
        <p:spPr>
          <a:xfrm rot="19205808">
            <a:off x="4473463" y="949778"/>
            <a:ext cx="2242458" cy="5932714"/>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6" name="Picture 25" descr="A close up of a pin&#10;&#10;Description automatically generated">
            <a:extLst>
              <a:ext uri="{FF2B5EF4-FFF2-40B4-BE49-F238E27FC236}">
                <a16:creationId xmlns:a16="http://schemas.microsoft.com/office/drawing/2014/main" id="{897A109A-7FFE-054F-229E-CD44A73983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30471" y="3530837"/>
            <a:ext cx="1150586" cy="926081"/>
          </a:xfrm>
          <a:prstGeom prst="rect">
            <a:avLst/>
          </a:prstGeom>
        </p:spPr>
      </p:pic>
      <p:sp>
        <p:nvSpPr>
          <p:cNvPr id="28" name="TextBox 27">
            <a:extLst>
              <a:ext uri="{FF2B5EF4-FFF2-40B4-BE49-F238E27FC236}">
                <a16:creationId xmlns:a16="http://schemas.microsoft.com/office/drawing/2014/main" id="{EF09EB3E-6183-2D42-3F57-F75E264C1196}"/>
              </a:ext>
            </a:extLst>
          </p:cNvPr>
          <p:cNvSpPr txBox="1"/>
          <p:nvPr/>
        </p:nvSpPr>
        <p:spPr>
          <a:xfrm>
            <a:off x="8472018" y="3733757"/>
            <a:ext cx="3053849" cy="1200329"/>
          </a:xfrm>
          <a:prstGeom prst="rect">
            <a:avLst/>
          </a:prstGeom>
          <a:noFill/>
        </p:spPr>
        <p:txBody>
          <a:bodyPr wrap="none" rtlCol="0">
            <a:spAutoFit/>
          </a:bodyPr>
          <a:lstStyle/>
          <a:p>
            <a:r>
              <a:rPr lang="de-DE" sz="2400" dirty="0" err="1">
                <a:solidFill>
                  <a:schemeClr val="accent1"/>
                </a:solidFill>
              </a:rPr>
              <a:t>Anomalieerkennung</a:t>
            </a:r>
            <a:endParaRPr lang="de-DE" sz="2400" dirty="0">
              <a:solidFill>
                <a:schemeClr val="accent1"/>
              </a:solidFill>
            </a:endParaRPr>
          </a:p>
          <a:p>
            <a:r>
              <a:rPr lang="de-DE" sz="2400" dirty="0">
                <a:solidFill>
                  <a:schemeClr val="accent1"/>
                </a:solidFill>
              </a:rPr>
              <a:t>bei Betrugsversuchen</a:t>
            </a:r>
            <a:br>
              <a:rPr lang="de-DE" sz="2400" dirty="0">
                <a:solidFill>
                  <a:schemeClr val="accent1"/>
                </a:solidFill>
              </a:rPr>
            </a:br>
            <a:r>
              <a:rPr lang="de-DE" sz="2400" dirty="0">
                <a:solidFill>
                  <a:schemeClr val="accent1"/>
                </a:solidFill>
              </a:rPr>
              <a:t>(Fraud </a:t>
            </a:r>
            <a:r>
              <a:rPr lang="de-DE" sz="2400" dirty="0" err="1">
                <a:solidFill>
                  <a:schemeClr val="accent1"/>
                </a:solidFill>
              </a:rPr>
              <a:t>Detection</a:t>
            </a:r>
            <a:r>
              <a:rPr lang="de-DE" sz="2400" dirty="0">
                <a:solidFill>
                  <a:schemeClr val="accent1"/>
                </a:solidFill>
              </a:rPr>
              <a:t>)</a:t>
            </a:r>
          </a:p>
        </p:txBody>
      </p:sp>
      <p:pic>
        <p:nvPicPr>
          <p:cNvPr id="29" name="Picture 28" descr="A close up of a pin&#10;&#10;Description automatically generated">
            <a:extLst>
              <a:ext uri="{FF2B5EF4-FFF2-40B4-BE49-F238E27FC236}">
                <a16:creationId xmlns:a16="http://schemas.microsoft.com/office/drawing/2014/main" id="{5F126891-571A-9A74-4B6C-16FEF0D0A0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63377" y="5406578"/>
            <a:ext cx="1150586" cy="926081"/>
          </a:xfrm>
          <a:prstGeom prst="rect">
            <a:avLst/>
          </a:prstGeom>
        </p:spPr>
      </p:pic>
      <p:sp>
        <p:nvSpPr>
          <p:cNvPr id="30" name="TextBox 29">
            <a:extLst>
              <a:ext uri="{FF2B5EF4-FFF2-40B4-BE49-F238E27FC236}">
                <a16:creationId xmlns:a16="http://schemas.microsoft.com/office/drawing/2014/main" id="{51DD3071-8C8C-B626-4628-F888B86A5A2B}"/>
              </a:ext>
            </a:extLst>
          </p:cNvPr>
          <p:cNvSpPr txBox="1"/>
          <p:nvPr/>
        </p:nvSpPr>
        <p:spPr>
          <a:xfrm>
            <a:off x="7917898" y="5285989"/>
            <a:ext cx="3200363" cy="830997"/>
          </a:xfrm>
          <a:prstGeom prst="rect">
            <a:avLst/>
          </a:prstGeom>
          <a:noFill/>
        </p:spPr>
        <p:txBody>
          <a:bodyPr wrap="none" rtlCol="0">
            <a:spAutoFit/>
          </a:bodyPr>
          <a:lstStyle/>
          <a:p>
            <a:r>
              <a:rPr lang="de-DE" sz="2400" dirty="0">
                <a:solidFill>
                  <a:schemeClr val="accent1"/>
                </a:solidFill>
              </a:rPr>
              <a:t>Risikobewertungstools</a:t>
            </a:r>
            <a:br>
              <a:rPr lang="de-DE" sz="2400" dirty="0">
                <a:solidFill>
                  <a:schemeClr val="accent1"/>
                </a:solidFill>
              </a:rPr>
            </a:br>
            <a:r>
              <a:rPr lang="de-DE" sz="2400" dirty="0">
                <a:solidFill>
                  <a:schemeClr val="accent1"/>
                </a:solidFill>
              </a:rPr>
              <a:t>(Fraud Mitigation)</a:t>
            </a:r>
          </a:p>
        </p:txBody>
      </p:sp>
      <p:pic>
        <p:nvPicPr>
          <p:cNvPr id="31" name="Picture 30" descr="A close up of a pin&#10;&#10;Description automatically generated">
            <a:extLst>
              <a:ext uri="{FF2B5EF4-FFF2-40B4-BE49-F238E27FC236}">
                <a16:creationId xmlns:a16="http://schemas.microsoft.com/office/drawing/2014/main" id="{C9CF715B-D2AB-70A0-3EBA-7064987FC6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301150">
            <a:off x="2930248" y="5207121"/>
            <a:ext cx="1150586" cy="926081"/>
          </a:xfrm>
          <a:prstGeom prst="rect">
            <a:avLst/>
          </a:prstGeom>
        </p:spPr>
      </p:pic>
      <p:sp>
        <p:nvSpPr>
          <p:cNvPr id="32" name="TextBox 31">
            <a:extLst>
              <a:ext uri="{FF2B5EF4-FFF2-40B4-BE49-F238E27FC236}">
                <a16:creationId xmlns:a16="http://schemas.microsoft.com/office/drawing/2014/main" id="{BB71171F-553F-99E2-B181-8929A312EF24}"/>
              </a:ext>
            </a:extLst>
          </p:cNvPr>
          <p:cNvSpPr txBox="1"/>
          <p:nvPr/>
        </p:nvSpPr>
        <p:spPr>
          <a:xfrm>
            <a:off x="220158" y="5106671"/>
            <a:ext cx="2932726" cy="1200329"/>
          </a:xfrm>
          <a:prstGeom prst="rect">
            <a:avLst/>
          </a:prstGeom>
          <a:noFill/>
        </p:spPr>
        <p:txBody>
          <a:bodyPr wrap="none" rtlCol="0">
            <a:spAutoFit/>
          </a:bodyPr>
          <a:lstStyle/>
          <a:p>
            <a:r>
              <a:rPr lang="de-DE" sz="2400" dirty="0" err="1">
                <a:solidFill>
                  <a:schemeClr val="accent1"/>
                </a:solidFill>
              </a:rPr>
              <a:t>Claimsverarbeitung</a:t>
            </a:r>
            <a:endParaRPr lang="de-DE" sz="2400" dirty="0">
              <a:solidFill>
                <a:schemeClr val="accent1"/>
              </a:solidFill>
            </a:endParaRPr>
          </a:p>
          <a:p>
            <a:r>
              <a:rPr lang="de-DE" sz="2400" dirty="0">
                <a:solidFill>
                  <a:schemeClr val="accent1"/>
                </a:solidFill>
              </a:rPr>
              <a:t>via Bild- und </a:t>
            </a:r>
          </a:p>
          <a:p>
            <a:r>
              <a:rPr lang="de-DE" sz="2400" dirty="0">
                <a:solidFill>
                  <a:schemeClr val="accent1"/>
                </a:solidFill>
              </a:rPr>
              <a:t>Dokumentenanalyse</a:t>
            </a:r>
          </a:p>
        </p:txBody>
      </p:sp>
      <p:pic>
        <p:nvPicPr>
          <p:cNvPr id="33" name="Picture 32" descr="A close up of a pin&#10;&#10;Description automatically generated">
            <a:extLst>
              <a:ext uri="{FF2B5EF4-FFF2-40B4-BE49-F238E27FC236}">
                <a16:creationId xmlns:a16="http://schemas.microsoft.com/office/drawing/2014/main" id="{348D2ED7-874E-F339-90D8-670DD17766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651494">
            <a:off x="1810887" y="3013368"/>
            <a:ext cx="1150586" cy="926081"/>
          </a:xfrm>
          <a:prstGeom prst="rect">
            <a:avLst/>
          </a:prstGeom>
        </p:spPr>
      </p:pic>
      <p:sp>
        <p:nvSpPr>
          <p:cNvPr id="34" name="TextBox 33">
            <a:extLst>
              <a:ext uri="{FF2B5EF4-FFF2-40B4-BE49-F238E27FC236}">
                <a16:creationId xmlns:a16="http://schemas.microsoft.com/office/drawing/2014/main" id="{54B90037-D332-1197-B985-23DFC5317425}"/>
              </a:ext>
            </a:extLst>
          </p:cNvPr>
          <p:cNvSpPr txBox="1"/>
          <p:nvPr/>
        </p:nvSpPr>
        <p:spPr>
          <a:xfrm>
            <a:off x="189677" y="1827495"/>
            <a:ext cx="2643865" cy="1200329"/>
          </a:xfrm>
          <a:prstGeom prst="rect">
            <a:avLst/>
          </a:prstGeom>
          <a:noFill/>
        </p:spPr>
        <p:txBody>
          <a:bodyPr wrap="none" rtlCol="0">
            <a:spAutoFit/>
          </a:bodyPr>
          <a:lstStyle/>
          <a:p>
            <a:r>
              <a:rPr lang="en-US" sz="2400" dirty="0" err="1">
                <a:solidFill>
                  <a:schemeClr val="accent1"/>
                </a:solidFill>
              </a:rPr>
              <a:t>Vorausschauende</a:t>
            </a:r>
            <a:r>
              <a:rPr lang="en-US" sz="2400" dirty="0">
                <a:solidFill>
                  <a:schemeClr val="accent1"/>
                </a:solidFill>
              </a:rPr>
              <a:t> </a:t>
            </a:r>
          </a:p>
          <a:p>
            <a:r>
              <a:rPr lang="en-US" sz="2400" dirty="0" err="1">
                <a:solidFill>
                  <a:schemeClr val="accent1"/>
                </a:solidFill>
              </a:rPr>
              <a:t>Instandhaltung</a:t>
            </a:r>
            <a:r>
              <a:rPr lang="en-US" sz="2400" dirty="0">
                <a:solidFill>
                  <a:schemeClr val="accent1"/>
                </a:solidFill>
              </a:rPr>
              <a:t>, </a:t>
            </a:r>
            <a:br>
              <a:rPr lang="en-US" sz="2400" dirty="0">
                <a:solidFill>
                  <a:schemeClr val="accent1"/>
                </a:solidFill>
              </a:rPr>
            </a:br>
            <a:r>
              <a:rPr lang="en-US" sz="2400" dirty="0" err="1">
                <a:solidFill>
                  <a:schemeClr val="accent1"/>
                </a:solidFill>
              </a:rPr>
              <a:t>Risikominimierung</a:t>
            </a:r>
            <a:endParaRPr lang="de-DE" sz="2400" dirty="0">
              <a:solidFill>
                <a:schemeClr val="accent1"/>
              </a:solidFill>
            </a:endParaRPr>
          </a:p>
        </p:txBody>
      </p:sp>
      <p:pic>
        <p:nvPicPr>
          <p:cNvPr id="35" name="Picture 34" descr="A close up of a pin&#10;&#10;Description automatically generated">
            <a:extLst>
              <a:ext uri="{FF2B5EF4-FFF2-40B4-BE49-F238E27FC236}">
                <a16:creationId xmlns:a16="http://schemas.microsoft.com/office/drawing/2014/main" id="{E87E04F0-A7CB-4EE2-A85C-613AA57093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1779" y="2001212"/>
            <a:ext cx="1150586" cy="926081"/>
          </a:xfrm>
          <a:prstGeom prst="rect">
            <a:avLst/>
          </a:prstGeom>
        </p:spPr>
      </p:pic>
      <p:sp>
        <p:nvSpPr>
          <p:cNvPr id="36" name="TextBox 35">
            <a:extLst>
              <a:ext uri="{FF2B5EF4-FFF2-40B4-BE49-F238E27FC236}">
                <a16:creationId xmlns:a16="http://schemas.microsoft.com/office/drawing/2014/main" id="{E69C5400-C0F5-4578-DCA2-80574678B01A}"/>
              </a:ext>
            </a:extLst>
          </p:cNvPr>
          <p:cNvSpPr txBox="1"/>
          <p:nvPr/>
        </p:nvSpPr>
        <p:spPr>
          <a:xfrm>
            <a:off x="8021190" y="1652757"/>
            <a:ext cx="2846420" cy="1200329"/>
          </a:xfrm>
          <a:prstGeom prst="rect">
            <a:avLst/>
          </a:prstGeom>
          <a:noFill/>
        </p:spPr>
        <p:txBody>
          <a:bodyPr wrap="none" rtlCol="0">
            <a:spAutoFit/>
          </a:bodyPr>
          <a:lstStyle/>
          <a:p>
            <a:r>
              <a:rPr lang="de-DE" sz="2400" dirty="0">
                <a:solidFill>
                  <a:schemeClr val="accent1"/>
                </a:solidFill>
              </a:rPr>
              <a:t>Wissenstransfer, </a:t>
            </a:r>
            <a:br>
              <a:rPr lang="de-DE" sz="2400" dirty="0">
                <a:solidFill>
                  <a:schemeClr val="accent1"/>
                </a:solidFill>
              </a:rPr>
            </a:br>
            <a:r>
              <a:rPr lang="de-DE" sz="2400" dirty="0">
                <a:solidFill>
                  <a:schemeClr val="accent1"/>
                </a:solidFill>
              </a:rPr>
              <a:t>internes </a:t>
            </a:r>
            <a:r>
              <a:rPr lang="de-DE" sz="2400" dirty="0" err="1">
                <a:solidFill>
                  <a:schemeClr val="accent1"/>
                </a:solidFill>
              </a:rPr>
              <a:t>Know-How</a:t>
            </a:r>
            <a:r>
              <a:rPr lang="de-DE" sz="2400" dirty="0">
                <a:solidFill>
                  <a:schemeClr val="accent1"/>
                </a:solidFill>
              </a:rPr>
              <a:t>,</a:t>
            </a:r>
          </a:p>
          <a:p>
            <a:r>
              <a:rPr lang="de-DE" sz="2400" dirty="0">
                <a:solidFill>
                  <a:schemeClr val="accent1"/>
                </a:solidFill>
              </a:rPr>
              <a:t>Chatbots</a:t>
            </a:r>
          </a:p>
        </p:txBody>
      </p:sp>
      <p:pic>
        <p:nvPicPr>
          <p:cNvPr id="3" name="Picture 2" descr="A logo with a black background&#10;&#10;Description automatically generated">
            <a:extLst>
              <a:ext uri="{FF2B5EF4-FFF2-40B4-BE49-F238E27FC236}">
                <a16:creationId xmlns:a16="http://schemas.microsoft.com/office/drawing/2014/main" id="{DDB029AD-026B-20FC-E4EE-4AB86EFD3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1866937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4E65-811A-6DFE-5720-C80DEB3635F7}"/>
              </a:ext>
            </a:extLst>
          </p:cNvPr>
          <p:cNvSpPr>
            <a:spLocks noGrp="1"/>
          </p:cNvSpPr>
          <p:nvPr>
            <p:ph type="title"/>
          </p:nvPr>
        </p:nvSpPr>
        <p:spPr>
          <a:xfrm>
            <a:off x="334066" y="243828"/>
            <a:ext cx="8303491" cy="1433858"/>
          </a:xfrm>
        </p:spPr>
        <p:txBody>
          <a:bodyPr>
            <a:normAutofit/>
          </a:bodyPr>
          <a:lstStyle/>
          <a:p>
            <a:r>
              <a:rPr lang="de-DE" sz="3600" dirty="0">
                <a:solidFill>
                  <a:srgbClr val="C00000"/>
                </a:solidFill>
              </a:rPr>
              <a:t>Beispiele von Versicherungsprodukten die höchstwahrscheinlich KI einsetzen</a:t>
            </a:r>
            <a:endParaRPr lang="en-US" sz="3600" dirty="0">
              <a:solidFill>
                <a:srgbClr val="C00000"/>
              </a:solidFill>
            </a:endParaRPr>
          </a:p>
        </p:txBody>
      </p:sp>
      <p:grpSp>
        <p:nvGrpSpPr>
          <p:cNvPr id="31" name="Group 30">
            <a:extLst>
              <a:ext uri="{FF2B5EF4-FFF2-40B4-BE49-F238E27FC236}">
                <a16:creationId xmlns:a16="http://schemas.microsoft.com/office/drawing/2014/main" id="{1E86ACC5-C8AC-1E7F-F397-97B7C212C459}"/>
              </a:ext>
            </a:extLst>
          </p:cNvPr>
          <p:cNvGrpSpPr/>
          <p:nvPr/>
        </p:nvGrpSpPr>
        <p:grpSpPr>
          <a:xfrm>
            <a:off x="69574" y="2258596"/>
            <a:ext cx="4990215" cy="2515020"/>
            <a:chOff x="69574" y="2258596"/>
            <a:chExt cx="4990215" cy="2515020"/>
          </a:xfrm>
        </p:grpSpPr>
        <p:sp>
          <p:nvSpPr>
            <p:cNvPr id="4" name="TextBox 3">
              <a:extLst>
                <a:ext uri="{FF2B5EF4-FFF2-40B4-BE49-F238E27FC236}">
                  <a16:creationId xmlns:a16="http://schemas.microsoft.com/office/drawing/2014/main" id="{BE0629F4-C623-0FD0-BB54-C98F43D8AFC0}"/>
                </a:ext>
              </a:extLst>
            </p:cNvPr>
            <p:cNvSpPr txBox="1"/>
            <p:nvPr/>
          </p:nvSpPr>
          <p:spPr>
            <a:xfrm>
              <a:off x="236054" y="2258596"/>
              <a:ext cx="4723572" cy="369332"/>
            </a:xfrm>
            <a:prstGeom prst="rect">
              <a:avLst/>
            </a:prstGeom>
            <a:noFill/>
          </p:spPr>
          <p:txBody>
            <a:bodyPr wrap="square">
              <a:spAutoFit/>
            </a:bodyPr>
            <a:lstStyle/>
            <a:p>
              <a:r>
                <a:rPr lang="en-US" b="1" dirty="0" err="1"/>
                <a:t>Ottonova</a:t>
              </a:r>
              <a:r>
                <a:rPr lang="en-US" b="1" dirty="0"/>
                <a:t> : </a:t>
              </a:r>
              <a:r>
                <a:rPr lang="en-US" b="1" dirty="0" err="1"/>
                <a:t>Digitale</a:t>
              </a:r>
              <a:r>
                <a:rPr lang="en-US" b="1" dirty="0"/>
                <a:t> </a:t>
              </a:r>
              <a:r>
                <a:rPr lang="en-US" b="1" dirty="0" err="1"/>
                <a:t>Krankenversicherung</a:t>
              </a:r>
              <a:endParaRPr lang="en-US" dirty="0"/>
            </a:p>
          </p:txBody>
        </p:sp>
        <p:pic>
          <p:nvPicPr>
            <p:cNvPr id="6" name="Picture 5">
              <a:extLst>
                <a:ext uri="{FF2B5EF4-FFF2-40B4-BE49-F238E27FC236}">
                  <a16:creationId xmlns:a16="http://schemas.microsoft.com/office/drawing/2014/main" id="{489C47D2-A4B9-FDBE-E75C-52CC83D8F7AE}"/>
                </a:ext>
              </a:extLst>
            </p:cNvPr>
            <p:cNvPicPr>
              <a:picLocks noChangeAspect="1"/>
            </p:cNvPicPr>
            <p:nvPr/>
          </p:nvPicPr>
          <p:blipFill>
            <a:blip r:embed="rId3"/>
            <a:stretch>
              <a:fillRect/>
            </a:stretch>
          </p:blipFill>
          <p:spPr>
            <a:xfrm>
              <a:off x="69574" y="2627928"/>
              <a:ext cx="4767940" cy="1641422"/>
            </a:xfrm>
            <a:prstGeom prst="rect">
              <a:avLst/>
            </a:prstGeom>
          </p:spPr>
        </p:pic>
        <p:sp>
          <p:nvSpPr>
            <p:cNvPr id="7" name="TextBox 6">
              <a:extLst>
                <a:ext uri="{FF2B5EF4-FFF2-40B4-BE49-F238E27FC236}">
                  <a16:creationId xmlns:a16="http://schemas.microsoft.com/office/drawing/2014/main" id="{65AA09C9-5DC1-AA69-5DA3-264863C437E5}"/>
                </a:ext>
              </a:extLst>
            </p:cNvPr>
            <p:cNvSpPr txBox="1"/>
            <p:nvPr/>
          </p:nvSpPr>
          <p:spPr>
            <a:xfrm rot="20953225">
              <a:off x="165259" y="4048170"/>
              <a:ext cx="2568332" cy="369332"/>
            </a:xfrm>
            <a:prstGeom prst="rect">
              <a:avLst/>
            </a:prstGeom>
            <a:noFill/>
            <a:ln w="3175">
              <a:solidFill>
                <a:schemeClr val="tx1"/>
              </a:solidFill>
            </a:ln>
          </p:spPr>
          <p:txBody>
            <a:bodyPr wrap="none" rtlCol="0">
              <a:spAutoFit/>
            </a:bodyPr>
            <a:lstStyle/>
            <a:p>
              <a:r>
                <a:rPr lang="de-DE" b="1" dirty="0">
                  <a:solidFill>
                    <a:srgbClr val="FF0000"/>
                  </a:solidFill>
                  <a:latin typeface="Bookman Old Style" panose="02050604050505020204" pitchFamily="18" charset="0"/>
                </a:rPr>
                <a:t>Prozessoptimierung</a:t>
              </a:r>
            </a:p>
          </p:txBody>
        </p:sp>
        <p:sp>
          <p:nvSpPr>
            <p:cNvPr id="8" name="TextBox 7">
              <a:extLst>
                <a:ext uri="{FF2B5EF4-FFF2-40B4-BE49-F238E27FC236}">
                  <a16:creationId xmlns:a16="http://schemas.microsoft.com/office/drawing/2014/main" id="{A2268090-6E97-5191-5C5C-A9E1E939B80B}"/>
                </a:ext>
              </a:extLst>
            </p:cNvPr>
            <p:cNvSpPr txBox="1"/>
            <p:nvPr/>
          </p:nvSpPr>
          <p:spPr>
            <a:xfrm>
              <a:off x="1288802" y="4404284"/>
              <a:ext cx="2329484" cy="369332"/>
            </a:xfrm>
            <a:prstGeom prst="rect">
              <a:avLst/>
            </a:prstGeom>
            <a:noFill/>
            <a:ln w="3175">
              <a:solidFill>
                <a:schemeClr val="tx1"/>
              </a:solidFill>
            </a:ln>
          </p:spPr>
          <p:txBody>
            <a:bodyPr wrap="none" rtlCol="0">
              <a:spAutoFit/>
            </a:bodyPr>
            <a:lstStyle/>
            <a:p>
              <a:r>
                <a:rPr lang="de-DE" b="1" dirty="0">
                  <a:solidFill>
                    <a:srgbClr val="FF0000"/>
                  </a:solidFill>
                  <a:latin typeface="Bookman Old Style" panose="02050604050505020204" pitchFamily="18" charset="0"/>
                </a:rPr>
                <a:t>KI-Kundenservice</a:t>
              </a:r>
              <a:endParaRPr lang="en-US" b="1" dirty="0">
                <a:solidFill>
                  <a:srgbClr val="FF0000"/>
                </a:solidFill>
                <a:latin typeface="Bookman Old Style" panose="02050604050505020204" pitchFamily="18" charset="0"/>
              </a:endParaRPr>
            </a:p>
          </p:txBody>
        </p:sp>
        <p:sp>
          <p:nvSpPr>
            <p:cNvPr id="9" name="TextBox 8">
              <a:extLst>
                <a:ext uri="{FF2B5EF4-FFF2-40B4-BE49-F238E27FC236}">
                  <a16:creationId xmlns:a16="http://schemas.microsoft.com/office/drawing/2014/main" id="{6F7BC557-EE8C-99F3-B540-4D7A0087D7F8}"/>
                </a:ext>
              </a:extLst>
            </p:cNvPr>
            <p:cNvSpPr txBox="1"/>
            <p:nvPr/>
          </p:nvSpPr>
          <p:spPr>
            <a:xfrm rot="1472981">
              <a:off x="2804043" y="3952367"/>
              <a:ext cx="2255746" cy="369332"/>
            </a:xfrm>
            <a:prstGeom prst="rect">
              <a:avLst/>
            </a:prstGeom>
            <a:noFill/>
            <a:ln w="3175">
              <a:solidFill>
                <a:schemeClr val="tx1"/>
              </a:solidFill>
            </a:ln>
          </p:spPr>
          <p:txBody>
            <a:bodyPr wrap="none" rtlCol="0">
              <a:spAutoFit/>
            </a:bodyPr>
            <a:lstStyle/>
            <a:p>
              <a:r>
                <a:rPr lang="de-DE" b="1" dirty="0">
                  <a:solidFill>
                    <a:srgbClr val="FF0000"/>
                  </a:solidFill>
                  <a:latin typeface="Bookman Old Style" panose="02050604050505020204" pitchFamily="18" charset="0"/>
                </a:rPr>
                <a:t>Innovative</a:t>
              </a:r>
              <a:r>
                <a:rPr lang="de-DE" b="1" dirty="0">
                  <a:latin typeface="Bookman Old Style" panose="02050604050505020204" pitchFamily="18" charset="0"/>
                </a:rPr>
                <a:t> </a:t>
              </a:r>
              <a:r>
                <a:rPr lang="de-DE" b="1" dirty="0">
                  <a:solidFill>
                    <a:srgbClr val="FF0000"/>
                  </a:solidFill>
                  <a:latin typeface="Bookman Old Style" panose="02050604050505020204" pitchFamily="18" charset="0"/>
                </a:rPr>
                <a:t>Tarife</a:t>
              </a:r>
            </a:p>
          </p:txBody>
        </p:sp>
      </p:grpSp>
      <p:grpSp>
        <p:nvGrpSpPr>
          <p:cNvPr id="27" name="Group 26">
            <a:extLst>
              <a:ext uri="{FF2B5EF4-FFF2-40B4-BE49-F238E27FC236}">
                <a16:creationId xmlns:a16="http://schemas.microsoft.com/office/drawing/2014/main" id="{F2A90847-F359-9B60-7983-278805E9DD0D}"/>
              </a:ext>
            </a:extLst>
          </p:cNvPr>
          <p:cNvGrpSpPr/>
          <p:nvPr/>
        </p:nvGrpSpPr>
        <p:grpSpPr>
          <a:xfrm>
            <a:off x="3618286" y="4864138"/>
            <a:ext cx="5604496" cy="1839152"/>
            <a:chOff x="4690550" y="4956116"/>
            <a:chExt cx="5604496" cy="1839152"/>
          </a:xfrm>
        </p:grpSpPr>
        <p:pic>
          <p:nvPicPr>
            <p:cNvPr id="20" name="Picture 19">
              <a:extLst>
                <a:ext uri="{FF2B5EF4-FFF2-40B4-BE49-F238E27FC236}">
                  <a16:creationId xmlns:a16="http://schemas.microsoft.com/office/drawing/2014/main" id="{549503B8-82B6-38B6-8062-221CCC5C2672}"/>
                </a:ext>
              </a:extLst>
            </p:cNvPr>
            <p:cNvPicPr>
              <a:picLocks noChangeAspect="1"/>
            </p:cNvPicPr>
            <p:nvPr/>
          </p:nvPicPr>
          <p:blipFill>
            <a:blip r:embed="rId4"/>
            <a:stretch>
              <a:fillRect/>
            </a:stretch>
          </p:blipFill>
          <p:spPr>
            <a:xfrm>
              <a:off x="4690550" y="5320557"/>
              <a:ext cx="5604496" cy="1474711"/>
            </a:xfrm>
            <a:prstGeom prst="rect">
              <a:avLst/>
            </a:prstGeom>
          </p:spPr>
        </p:pic>
        <p:sp>
          <p:nvSpPr>
            <p:cNvPr id="23" name="TextBox 22">
              <a:extLst>
                <a:ext uri="{FF2B5EF4-FFF2-40B4-BE49-F238E27FC236}">
                  <a16:creationId xmlns:a16="http://schemas.microsoft.com/office/drawing/2014/main" id="{11BCAEB9-140F-06E0-2B9E-1C04F1A0D389}"/>
                </a:ext>
              </a:extLst>
            </p:cNvPr>
            <p:cNvSpPr txBox="1"/>
            <p:nvPr/>
          </p:nvSpPr>
          <p:spPr>
            <a:xfrm>
              <a:off x="5332472" y="4956116"/>
              <a:ext cx="4320651" cy="369332"/>
            </a:xfrm>
            <a:prstGeom prst="rect">
              <a:avLst/>
            </a:prstGeom>
            <a:noFill/>
          </p:spPr>
          <p:txBody>
            <a:bodyPr wrap="square">
              <a:spAutoFit/>
            </a:bodyPr>
            <a:lstStyle/>
            <a:p>
              <a:r>
                <a:rPr lang="en-US" b="1" dirty="0" err="1"/>
                <a:t>Wefox</a:t>
              </a:r>
              <a:r>
                <a:rPr lang="en-US" b="1" dirty="0"/>
                <a:t>: </a:t>
              </a:r>
              <a:r>
                <a:rPr lang="en-US" b="1" dirty="0" err="1"/>
                <a:t>Digitale</a:t>
              </a:r>
              <a:r>
                <a:rPr lang="en-US" b="1" dirty="0"/>
                <a:t> </a:t>
              </a:r>
              <a:r>
                <a:rPr lang="en-US" b="1" dirty="0" err="1"/>
                <a:t>Versicherungsberatung</a:t>
              </a:r>
              <a:endParaRPr lang="en-US" dirty="0"/>
            </a:p>
          </p:txBody>
        </p:sp>
      </p:grpSp>
      <p:grpSp>
        <p:nvGrpSpPr>
          <p:cNvPr id="30" name="Group 29">
            <a:extLst>
              <a:ext uri="{FF2B5EF4-FFF2-40B4-BE49-F238E27FC236}">
                <a16:creationId xmlns:a16="http://schemas.microsoft.com/office/drawing/2014/main" id="{9573C288-2067-22E4-FA79-2CD2DD0C1907}"/>
              </a:ext>
            </a:extLst>
          </p:cNvPr>
          <p:cNvGrpSpPr/>
          <p:nvPr/>
        </p:nvGrpSpPr>
        <p:grpSpPr>
          <a:xfrm>
            <a:off x="6095047" y="2258596"/>
            <a:ext cx="5471239" cy="2605542"/>
            <a:chOff x="5736786" y="1876223"/>
            <a:chExt cx="5471239" cy="2605542"/>
          </a:xfrm>
        </p:grpSpPr>
        <p:grpSp>
          <p:nvGrpSpPr>
            <p:cNvPr id="28" name="Group 27">
              <a:extLst>
                <a:ext uri="{FF2B5EF4-FFF2-40B4-BE49-F238E27FC236}">
                  <a16:creationId xmlns:a16="http://schemas.microsoft.com/office/drawing/2014/main" id="{5FC37F13-8DFF-F09C-485C-9AFBF0F78D7C}"/>
                </a:ext>
              </a:extLst>
            </p:cNvPr>
            <p:cNvGrpSpPr/>
            <p:nvPr/>
          </p:nvGrpSpPr>
          <p:grpSpPr>
            <a:xfrm>
              <a:off x="5736786" y="1876223"/>
              <a:ext cx="5014039" cy="2196390"/>
              <a:chOff x="5736786" y="1876223"/>
              <a:chExt cx="5014039" cy="2196390"/>
            </a:xfrm>
          </p:grpSpPr>
          <p:pic>
            <p:nvPicPr>
              <p:cNvPr id="11" name="Picture 10">
                <a:extLst>
                  <a:ext uri="{FF2B5EF4-FFF2-40B4-BE49-F238E27FC236}">
                    <a16:creationId xmlns:a16="http://schemas.microsoft.com/office/drawing/2014/main" id="{4495002C-4F24-BACF-DC99-075293727E4C}"/>
                  </a:ext>
                </a:extLst>
              </p:cNvPr>
              <p:cNvPicPr>
                <a:picLocks noChangeAspect="1"/>
              </p:cNvPicPr>
              <p:nvPr/>
            </p:nvPicPr>
            <p:blipFill>
              <a:blip r:embed="rId5"/>
              <a:stretch>
                <a:fillRect/>
              </a:stretch>
            </p:blipFill>
            <p:spPr>
              <a:xfrm>
                <a:off x="5736786" y="2301186"/>
                <a:ext cx="5014039" cy="1771427"/>
              </a:xfrm>
              <a:prstGeom prst="rect">
                <a:avLst/>
              </a:prstGeom>
            </p:spPr>
          </p:pic>
          <p:sp>
            <p:nvSpPr>
              <p:cNvPr id="25" name="TextBox 24">
                <a:extLst>
                  <a:ext uri="{FF2B5EF4-FFF2-40B4-BE49-F238E27FC236}">
                    <a16:creationId xmlns:a16="http://schemas.microsoft.com/office/drawing/2014/main" id="{19696663-F316-3902-6E58-8A3D3C7C8214}"/>
                  </a:ext>
                </a:extLst>
              </p:cNvPr>
              <p:cNvSpPr txBox="1"/>
              <p:nvPr/>
            </p:nvSpPr>
            <p:spPr>
              <a:xfrm>
                <a:off x="6101357" y="1876223"/>
                <a:ext cx="3323166" cy="369332"/>
              </a:xfrm>
              <a:prstGeom prst="rect">
                <a:avLst/>
              </a:prstGeom>
              <a:noFill/>
            </p:spPr>
            <p:txBody>
              <a:bodyPr wrap="square">
                <a:spAutoFit/>
              </a:bodyPr>
              <a:lstStyle/>
              <a:p>
                <a:r>
                  <a:rPr lang="en-US" b="1" dirty="0"/>
                  <a:t>Clark: </a:t>
                </a:r>
                <a:r>
                  <a:rPr lang="en-US" b="1" dirty="0" err="1"/>
                  <a:t>Versicherungsmanager</a:t>
                </a:r>
                <a:endParaRPr lang="en-US" dirty="0"/>
              </a:p>
            </p:txBody>
          </p:sp>
        </p:grpSp>
        <p:pic>
          <p:nvPicPr>
            <p:cNvPr id="14" name="Picture 13">
              <a:extLst>
                <a:ext uri="{FF2B5EF4-FFF2-40B4-BE49-F238E27FC236}">
                  <a16:creationId xmlns:a16="http://schemas.microsoft.com/office/drawing/2014/main" id="{77EF67BF-95F7-8DB6-AB5E-29768173BC67}"/>
                </a:ext>
              </a:extLst>
            </p:cNvPr>
            <p:cNvPicPr>
              <a:picLocks noChangeAspect="1"/>
            </p:cNvPicPr>
            <p:nvPr/>
          </p:nvPicPr>
          <p:blipFill>
            <a:blip r:embed="rId6"/>
            <a:stretch>
              <a:fillRect/>
            </a:stretch>
          </p:blipFill>
          <p:spPr>
            <a:xfrm>
              <a:off x="7871791" y="3483404"/>
              <a:ext cx="3336234" cy="998361"/>
            </a:xfrm>
            <a:prstGeom prst="rect">
              <a:avLst/>
            </a:prstGeom>
          </p:spPr>
        </p:pic>
        <p:sp>
          <p:nvSpPr>
            <p:cNvPr id="17" name="TextBox 16">
              <a:extLst>
                <a:ext uri="{FF2B5EF4-FFF2-40B4-BE49-F238E27FC236}">
                  <a16:creationId xmlns:a16="http://schemas.microsoft.com/office/drawing/2014/main" id="{207A7017-19B2-396A-5716-C909F1071C42}"/>
                </a:ext>
              </a:extLst>
            </p:cNvPr>
            <p:cNvSpPr txBox="1"/>
            <p:nvPr/>
          </p:nvSpPr>
          <p:spPr>
            <a:xfrm>
              <a:off x="5807777" y="4112433"/>
              <a:ext cx="2471519" cy="307777"/>
            </a:xfrm>
            <a:prstGeom prst="rect">
              <a:avLst/>
            </a:prstGeom>
            <a:noFill/>
            <a:ln w="3175">
              <a:solidFill>
                <a:schemeClr val="tx1"/>
              </a:solidFill>
            </a:ln>
          </p:spPr>
          <p:txBody>
            <a:bodyPr wrap="square" rtlCol="0">
              <a:spAutoFit/>
            </a:bodyPr>
            <a:lstStyle/>
            <a:p>
              <a:r>
                <a:rPr lang="de-DE" sz="1400" b="1" dirty="0">
                  <a:solidFill>
                    <a:srgbClr val="FF0000"/>
                  </a:solidFill>
                  <a:latin typeface="Bookman Old Style" panose="02050604050505020204" pitchFamily="18" charset="0"/>
                </a:rPr>
                <a:t>Analyse und Bewertung</a:t>
              </a:r>
              <a:endParaRPr lang="en-US" sz="1400" b="1" dirty="0">
                <a:solidFill>
                  <a:srgbClr val="FF0000"/>
                </a:solidFill>
                <a:latin typeface="Bookman Old Style" panose="02050604050505020204" pitchFamily="18" charset="0"/>
              </a:endParaRPr>
            </a:p>
          </p:txBody>
        </p:sp>
      </p:grpSp>
      <p:pic>
        <p:nvPicPr>
          <p:cNvPr id="32" name="Picture 31" descr="A logo with a black background&#10;&#10;Description automatically generated">
            <a:extLst>
              <a:ext uri="{FF2B5EF4-FFF2-40B4-BE49-F238E27FC236}">
                <a16:creationId xmlns:a16="http://schemas.microsoft.com/office/drawing/2014/main" id="{6A3BBB8F-D7F5-18BC-6124-BD85B4C43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963687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1500766"/>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chemeClr val="accent2">
                    <a:lumMod val="20000"/>
                    <a:lumOff val="80000"/>
                  </a:schemeClr>
                </a:solidFill>
              </a:rPr>
              <a:t>KI - Strategie</a:t>
            </a:r>
            <a:endParaRPr lang="en-US" sz="6000" dirty="0">
              <a:solidFill>
                <a:schemeClr val="accent2">
                  <a:lumMod val="20000"/>
                  <a:lumOff val="80000"/>
                </a:schemeClr>
              </a:solidFill>
            </a:endParaRPr>
          </a:p>
        </p:txBody>
      </p:sp>
      <p:pic>
        <p:nvPicPr>
          <p:cNvPr id="3" name="Picture 2" descr="A logo with a black background&#10;&#10;Description automatically generated">
            <a:extLst>
              <a:ext uri="{FF2B5EF4-FFF2-40B4-BE49-F238E27FC236}">
                <a16:creationId xmlns:a16="http://schemas.microsoft.com/office/drawing/2014/main" id="{AD5A0B9A-37B0-5569-6AC2-1346A3F7D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
        <p:nvSpPr>
          <p:cNvPr id="2" name="Title 1">
            <a:extLst>
              <a:ext uri="{FF2B5EF4-FFF2-40B4-BE49-F238E27FC236}">
                <a16:creationId xmlns:a16="http://schemas.microsoft.com/office/drawing/2014/main" id="{4DDF8B00-469F-1714-339C-7AE02C5B8117}"/>
              </a:ext>
            </a:extLst>
          </p:cNvPr>
          <p:cNvSpPr txBox="1">
            <a:spLocks/>
          </p:cNvSpPr>
          <p:nvPr/>
        </p:nvSpPr>
        <p:spPr>
          <a:xfrm>
            <a:off x="397329" y="2679868"/>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rgbClr val="C00000"/>
                </a:solidFill>
              </a:rPr>
              <a:t>KI-</a:t>
            </a:r>
            <a:r>
              <a:rPr lang="de-DE" sz="6000" dirty="0">
                <a:solidFill>
                  <a:schemeClr val="accent2">
                    <a:lumMod val="20000"/>
                    <a:lumOff val="80000"/>
                  </a:schemeClr>
                </a:solidFill>
              </a:rPr>
              <a:t> </a:t>
            </a:r>
            <a:r>
              <a:rPr lang="de-DE" sz="6000" dirty="0">
                <a:solidFill>
                  <a:srgbClr val="C00000"/>
                </a:solidFill>
              </a:rPr>
              <a:t>Projektplanung</a:t>
            </a:r>
            <a:endParaRPr lang="en-US" sz="6000" dirty="0">
              <a:solidFill>
                <a:srgbClr val="C00000"/>
              </a:solidFill>
            </a:endParaRPr>
          </a:p>
        </p:txBody>
      </p:sp>
      <p:sp>
        <p:nvSpPr>
          <p:cNvPr id="4" name="Title 1">
            <a:extLst>
              <a:ext uri="{FF2B5EF4-FFF2-40B4-BE49-F238E27FC236}">
                <a16:creationId xmlns:a16="http://schemas.microsoft.com/office/drawing/2014/main" id="{C14D462A-0A85-5872-F89B-92D73ABA15D7}"/>
              </a:ext>
            </a:extLst>
          </p:cNvPr>
          <p:cNvSpPr txBox="1">
            <a:spLocks/>
          </p:cNvSpPr>
          <p:nvPr/>
        </p:nvSpPr>
        <p:spPr>
          <a:xfrm>
            <a:off x="397329" y="3858970"/>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chemeClr val="accent2">
                    <a:lumMod val="20000"/>
                    <a:lumOff val="80000"/>
                  </a:schemeClr>
                </a:solidFill>
              </a:rPr>
              <a:t>KI-</a:t>
            </a:r>
            <a:r>
              <a:rPr lang="de-DE" sz="6000" dirty="0">
                <a:solidFill>
                  <a:srgbClr val="C00000"/>
                </a:solidFill>
              </a:rPr>
              <a:t> </a:t>
            </a:r>
            <a:r>
              <a:rPr lang="de-DE" sz="6000" dirty="0">
                <a:solidFill>
                  <a:schemeClr val="accent2">
                    <a:lumMod val="20000"/>
                    <a:lumOff val="80000"/>
                  </a:schemeClr>
                </a:solidFill>
              </a:rPr>
              <a:t>Projektsteuerung</a:t>
            </a:r>
            <a:endParaRPr lang="en-US" sz="6000" dirty="0">
              <a:solidFill>
                <a:schemeClr val="accent2">
                  <a:lumMod val="20000"/>
                  <a:lumOff val="80000"/>
                </a:schemeClr>
              </a:solidFill>
            </a:endParaRPr>
          </a:p>
        </p:txBody>
      </p:sp>
    </p:spTree>
    <p:extLst>
      <p:ext uri="{BB962C8B-B14F-4D97-AF65-F5344CB8AC3E}">
        <p14:creationId xmlns:p14="http://schemas.microsoft.com/office/powerpoint/2010/main" val="228879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ylinder 16">
            <a:extLst>
              <a:ext uri="{FF2B5EF4-FFF2-40B4-BE49-F238E27FC236}">
                <a16:creationId xmlns:a16="http://schemas.microsoft.com/office/drawing/2014/main" id="{F4F283F2-A432-AD1D-8552-3DD4E1FC7B90}"/>
              </a:ext>
            </a:extLst>
          </p:cNvPr>
          <p:cNvSpPr/>
          <p:nvPr/>
        </p:nvSpPr>
        <p:spPr>
          <a:xfrm rot="5400000">
            <a:off x="958004" y="1005654"/>
            <a:ext cx="390546" cy="2217319"/>
          </a:xfrm>
          <a:prstGeom prst="can">
            <a:avLst>
              <a:gd name="adj" fmla="val 478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KI-Projektphasen: Initiierung</a:t>
            </a:r>
            <a:endParaRPr lang="en-US" sz="3600" dirty="0">
              <a:solidFill>
                <a:srgbClr val="C00000"/>
              </a:solidFill>
            </a:endParaRPr>
          </a:p>
        </p:txBody>
      </p:sp>
      <p:sp>
        <p:nvSpPr>
          <p:cNvPr id="3" name="Arrow: Chevron 2">
            <a:extLst>
              <a:ext uri="{FF2B5EF4-FFF2-40B4-BE49-F238E27FC236}">
                <a16:creationId xmlns:a16="http://schemas.microsoft.com/office/drawing/2014/main" id="{FBD74F73-ABBF-C8BF-631D-18AA2EED2B7C}"/>
              </a:ext>
            </a:extLst>
          </p:cNvPr>
          <p:cNvSpPr/>
          <p:nvPr/>
        </p:nvSpPr>
        <p:spPr>
          <a:xfrm>
            <a:off x="156913" y="1759948"/>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1: </a:t>
            </a:r>
          </a:p>
          <a:p>
            <a:pPr algn="ctr"/>
            <a:r>
              <a:rPr lang="en-US" sz="1600" b="1" dirty="0" err="1">
                <a:solidFill>
                  <a:schemeClr val="accent1">
                    <a:lumMod val="50000"/>
                  </a:schemeClr>
                </a:solidFill>
              </a:rPr>
              <a:t>Initiierung</a:t>
            </a:r>
            <a:endParaRPr lang="en-US" sz="1600" b="1" dirty="0">
              <a:solidFill>
                <a:schemeClr val="accent1">
                  <a:lumMod val="50000"/>
                </a:schemeClr>
              </a:solidFill>
            </a:endParaRPr>
          </a:p>
          <a:p>
            <a:pPr algn="ctr"/>
            <a:endParaRPr lang="en-US" b="1" dirty="0">
              <a:solidFill>
                <a:schemeClr val="tx1"/>
              </a:solidFill>
            </a:endParaRPr>
          </a:p>
        </p:txBody>
      </p:sp>
      <p:grpSp>
        <p:nvGrpSpPr>
          <p:cNvPr id="7" name="Group 6">
            <a:extLst>
              <a:ext uri="{FF2B5EF4-FFF2-40B4-BE49-F238E27FC236}">
                <a16:creationId xmlns:a16="http://schemas.microsoft.com/office/drawing/2014/main" id="{8712C7C7-802C-A6D8-8BFF-5A3E4DA5632D}"/>
              </a:ext>
            </a:extLst>
          </p:cNvPr>
          <p:cNvGrpSpPr/>
          <p:nvPr/>
        </p:nvGrpSpPr>
        <p:grpSpPr>
          <a:xfrm>
            <a:off x="420517" y="2593092"/>
            <a:ext cx="2038438" cy="3874169"/>
            <a:chOff x="960615" y="1740568"/>
            <a:chExt cx="2055301" cy="3352800"/>
          </a:xfrm>
        </p:grpSpPr>
        <p:sp>
          <p:nvSpPr>
            <p:cNvPr id="8" name="Flowchart: Off-page Connector 7">
              <a:extLst>
                <a:ext uri="{FF2B5EF4-FFF2-40B4-BE49-F238E27FC236}">
                  <a16:creationId xmlns:a16="http://schemas.microsoft.com/office/drawing/2014/main" id="{B8BDD6E5-53FC-EA27-365A-131918DE4AEC}"/>
                </a:ext>
              </a:extLst>
            </p:cNvPr>
            <p:cNvSpPr/>
            <p:nvPr/>
          </p:nvSpPr>
          <p:spPr>
            <a:xfrm>
              <a:off x="960615"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689F4F2-2D3F-82D6-426C-A4EC7F7EB303}"/>
                </a:ext>
              </a:extLst>
            </p:cNvPr>
            <p:cNvSpPr txBox="1"/>
            <p:nvPr/>
          </p:nvSpPr>
          <p:spPr>
            <a:xfrm>
              <a:off x="960615" y="1965158"/>
              <a:ext cx="2055301" cy="2876659"/>
            </a:xfrm>
            <a:prstGeom prst="rect">
              <a:avLst/>
            </a:prstGeom>
            <a:noFill/>
            <a:ln>
              <a:noFill/>
            </a:ln>
            <a:effectLst>
              <a:outerShdw blurRad="44450" dist="27940" dir="5400000" algn="ctr">
                <a:srgbClr val="000000">
                  <a:alpha val="32000"/>
                </a:srgbClr>
              </a:outerShdw>
            </a:effectLst>
          </p:spPr>
          <p:txBody>
            <a:bodyPr wrap="square" rtlCol="0">
              <a:spAutoFit/>
            </a:bodyPr>
            <a:lstStyle/>
            <a:p>
              <a:pPr algn="ctr"/>
              <a:r>
                <a:rPr lang="en-US" sz="1400" b="1" kern="0" dirty="0">
                  <a:latin typeface="Times New Roman" panose="02020603050405020304" pitchFamily="18" charset="0"/>
                  <a:ea typeface="Times New Roman" panose="02020603050405020304" pitchFamily="18" charset="0"/>
                  <a:cs typeface="Times New Roman" panose="02020603050405020304" pitchFamily="18" charset="0"/>
                </a:rPr>
                <a:t>"Houston, we have a problem.“</a:t>
              </a:r>
            </a:p>
            <a:p>
              <a:pPr algn="ct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KI </a:t>
              </a:r>
              <a:r>
                <a:rPr lang="en-US" sz="1400" b="1" dirty="0" err="1">
                  <a:solidFill>
                    <a:schemeClr val="accent1">
                      <a:lumMod val="50000"/>
                    </a:schemeClr>
                  </a:solidFill>
                </a:rPr>
                <a:t>Mehrwert</a:t>
              </a:r>
              <a:r>
                <a:rPr lang="en-US" sz="1400" b="1" dirty="0">
                  <a:solidFill>
                    <a:schemeClr val="accent1">
                      <a:lumMod val="50000"/>
                    </a:schemeClr>
                  </a:solidFill>
                </a:rPr>
                <a:t> verstehen:</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Kostenersparnis</a:t>
              </a:r>
              <a:r>
                <a:rPr lang="en-US" sz="1400" dirty="0">
                  <a:solidFill>
                    <a:schemeClr val="accent1">
                      <a:lumMod val="50000"/>
                    </a:schemeClr>
                  </a:solidFill>
                </a:rPr>
                <a:t> </a:t>
              </a:r>
            </a:p>
            <a:p>
              <a:pPr marL="285750" indent="-285750">
                <a:buFont typeface="Wingdings" panose="05000000000000000000" pitchFamily="2" charset="2"/>
                <a:buChar char="ü"/>
              </a:pPr>
              <a:r>
                <a:rPr lang="en-US" sz="1400" dirty="0" err="1">
                  <a:solidFill>
                    <a:schemeClr val="accent1">
                      <a:lumMod val="50000"/>
                    </a:schemeClr>
                  </a:solidFill>
                </a:rPr>
                <a:t>Prozessoptimierung</a:t>
              </a:r>
              <a:endParaRPr lang="en-US" sz="1400" dirty="0">
                <a:solidFill>
                  <a:schemeClr val="accent1">
                    <a:lumMod val="50000"/>
                  </a:schemeClr>
                </a:solidFill>
              </a:endParaRPr>
            </a:p>
            <a:p>
              <a:pPr marL="285750" indent="-285750">
                <a:buFont typeface="Wingdings" panose="05000000000000000000" pitchFamily="2" charset="2"/>
                <a:buChar char="ü"/>
              </a:pPr>
              <a:r>
                <a:rPr lang="de-DE" sz="1400" dirty="0">
                  <a:solidFill>
                    <a:schemeClr val="accent1">
                      <a:lumMod val="50000"/>
                    </a:schemeClr>
                  </a:solidFill>
                </a:rPr>
                <a:t>Präzision</a:t>
              </a:r>
            </a:p>
            <a:p>
              <a:pPr marL="285750" indent="-285750">
                <a:buFont typeface="Wingdings" panose="05000000000000000000" pitchFamily="2" charset="2"/>
                <a:buChar char="ü"/>
              </a:pPr>
              <a:r>
                <a:rPr lang="en-US" sz="1400" dirty="0" err="1">
                  <a:solidFill>
                    <a:schemeClr val="accent1">
                      <a:lumMod val="50000"/>
                    </a:schemeClr>
                  </a:solidFill>
                </a:rPr>
                <a:t>Entlastung</a:t>
              </a:r>
              <a:r>
                <a:rPr lang="en-US" sz="1400" dirty="0">
                  <a:solidFill>
                    <a:schemeClr val="accent1">
                      <a:lumMod val="50000"/>
                    </a:schemeClr>
                  </a:solidFill>
                </a:rPr>
                <a:t> </a:t>
              </a:r>
              <a:r>
                <a:rPr lang="en-US" sz="1400" dirty="0" err="1">
                  <a:solidFill>
                    <a:schemeClr val="accent1">
                      <a:lumMod val="50000"/>
                    </a:schemeClr>
                  </a:solidFill>
                </a:rPr>
                <a:t>manueller</a:t>
              </a:r>
              <a:r>
                <a:rPr lang="en-US" sz="1400" dirty="0">
                  <a:solidFill>
                    <a:schemeClr val="accent1">
                      <a:lumMod val="50000"/>
                    </a:schemeClr>
                  </a:solidFill>
                </a:rPr>
                <a:t> Arbeit</a:t>
              </a:r>
            </a:p>
            <a:p>
              <a:pPr marL="285750" indent="-285750">
                <a:buFont typeface="Wingdings" panose="05000000000000000000" pitchFamily="2" charset="2"/>
                <a:buChar char="ü"/>
              </a:pPr>
              <a:r>
                <a:rPr lang="en-US" sz="1400" dirty="0" err="1">
                  <a:solidFill>
                    <a:schemeClr val="accent1">
                      <a:lumMod val="50000"/>
                    </a:schemeClr>
                  </a:solidFill>
                </a:rPr>
                <a:t>Erhöhung</a:t>
              </a:r>
              <a:r>
                <a:rPr lang="en-US" sz="1400" dirty="0">
                  <a:solidFill>
                    <a:schemeClr val="accent1">
                      <a:lumMod val="50000"/>
                    </a:schemeClr>
                  </a:solidFill>
                </a:rPr>
                <a:t> der </a:t>
              </a:r>
              <a:r>
                <a:rPr lang="en-US" sz="1400" dirty="0" err="1">
                  <a:solidFill>
                    <a:schemeClr val="accent1">
                      <a:lumMod val="50000"/>
                    </a:schemeClr>
                  </a:solidFill>
                </a:rPr>
                <a:t>Bearbeitungs-geschwindigkeit</a:t>
              </a:r>
              <a:endParaRPr lang="en-US" sz="1400" dirty="0">
                <a:solidFill>
                  <a:schemeClr val="accent1">
                    <a:lumMod val="50000"/>
                  </a:schemeClr>
                </a:solidFill>
              </a:endParaRPr>
            </a:p>
            <a:p>
              <a:endParaRPr lang="en-US" sz="1400" dirty="0"/>
            </a:p>
          </p:txBody>
        </p:sp>
      </p:grpSp>
      <p:grpSp>
        <p:nvGrpSpPr>
          <p:cNvPr id="10" name="Group 9">
            <a:extLst>
              <a:ext uri="{FF2B5EF4-FFF2-40B4-BE49-F238E27FC236}">
                <a16:creationId xmlns:a16="http://schemas.microsoft.com/office/drawing/2014/main" id="{A3ED802D-D650-589C-A310-1AC687CD2B76}"/>
              </a:ext>
            </a:extLst>
          </p:cNvPr>
          <p:cNvGrpSpPr/>
          <p:nvPr/>
        </p:nvGrpSpPr>
        <p:grpSpPr>
          <a:xfrm>
            <a:off x="534252" y="1224878"/>
            <a:ext cx="1975203" cy="523220"/>
            <a:chOff x="1141187" y="5342022"/>
            <a:chExt cx="1975203" cy="523220"/>
          </a:xfrm>
        </p:grpSpPr>
        <p:sp>
          <p:nvSpPr>
            <p:cNvPr id="11" name="TextBox 10">
              <a:extLst>
                <a:ext uri="{FF2B5EF4-FFF2-40B4-BE49-F238E27FC236}">
                  <a16:creationId xmlns:a16="http://schemas.microsoft.com/office/drawing/2014/main" id="{DD7D8B3D-BB57-F127-BABD-726A65E4FCC7}"/>
                </a:ext>
              </a:extLst>
            </p:cNvPr>
            <p:cNvSpPr txBox="1"/>
            <p:nvPr/>
          </p:nvSpPr>
          <p:spPr>
            <a:xfrm>
              <a:off x="1416724" y="5342022"/>
              <a:ext cx="1699666" cy="523220"/>
            </a:xfrm>
            <a:prstGeom prst="rect">
              <a:avLst/>
            </a:prstGeom>
            <a:noFill/>
          </p:spPr>
          <p:txBody>
            <a:bodyPr wrap="square" rtlCol="0">
              <a:spAutoFit/>
            </a:bodyPr>
            <a:lstStyle/>
            <a:p>
              <a:r>
                <a:rPr lang="de-DE" sz="1400" i="1" dirty="0">
                  <a:solidFill>
                    <a:schemeClr val="accent1">
                      <a:lumMod val="50000"/>
                    </a:schemeClr>
                  </a:solidFill>
                </a:rPr>
                <a:t>Business Analyst</a:t>
              </a:r>
            </a:p>
            <a:p>
              <a:r>
                <a:rPr lang="de-DE" sz="1400" i="1" dirty="0">
                  <a:solidFill>
                    <a:schemeClr val="accent1">
                      <a:lumMod val="50000"/>
                    </a:schemeClr>
                  </a:solidFill>
                </a:rPr>
                <a:t>Data Scientist</a:t>
              </a:r>
              <a:endParaRPr lang="en-US" sz="1400" i="1" dirty="0">
                <a:solidFill>
                  <a:schemeClr val="accent1">
                    <a:lumMod val="50000"/>
                  </a:schemeClr>
                </a:solidFill>
              </a:endParaRPr>
            </a:p>
          </p:txBody>
        </p:sp>
        <p:pic>
          <p:nvPicPr>
            <p:cNvPr id="12" name="Picture 11" descr="A blue glass object with a black background&#10;&#10;Description automatically generated">
              <a:extLst>
                <a:ext uri="{FF2B5EF4-FFF2-40B4-BE49-F238E27FC236}">
                  <a16:creationId xmlns:a16="http://schemas.microsoft.com/office/drawing/2014/main" id="{3EB06A1B-41F0-37AA-470D-CD796D59376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187" y="5414210"/>
              <a:ext cx="275537" cy="423903"/>
            </a:xfrm>
            <a:prstGeom prst="rect">
              <a:avLst/>
            </a:prstGeom>
          </p:spPr>
        </p:pic>
      </p:grpSp>
      <p:sp>
        <p:nvSpPr>
          <p:cNvPr id="13" name="Arrow: Chevron 12">
            <a:extLst>
              <a:ext uri="{FF2B5EF4-FFF2-40B4-BE49-F238E27FC236}">
                <a16:creationId xmlns:a16="http://schemas.microsoft.com/office/drawing/2014/main" id="{061890B5-9815-D124-AD08-2DF97CA04933}"/>
              </a:ext>
            </a:extLst>
          </p:cNvPr>
          <p:cNvSpPr/>
          <p:nvPr/>
        </p:nvSpPr>
        <p:spPr>
          <a:xfrm>
            <a:off x="9660769"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A549D2FA-53FB-B9EB-F641-6F653E5D4105}"/>
              </a:ext>
            </a:extLst>
          </p:cNvPr>
          <p:cNvSpPr/>
          <p:nvPr/>
        </p:nvSpPr>
        <p:spPr>
          <a:xfrm>
            <a:off x="7396372" y="1753053"/>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5" name="Arrow: Chevron 14">
            <a:extLst>
              <a:ext uri="{FF2B5EF4-FFF2-40B4-BE49-F238E27FC236}">
                <a16:creationId xmlns:a16="http://schemas.microsoft.com/office/drawing/2014/main" id="{77449EAE-8B58-A321-70FB-71FBE72177E7}"/>
              </a:ext>
            </a:extLst>
          </p:cNvPr>
          <p:cNvSpPr/>
          <p:nvPr/>
        </p:nvSpPr>
        <p:spPr>
          <a:xfrm>
            <a:off x="5119305" y="1746159"/>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8E31E373-1E75-38B3-F16E-1B1436DB14E5}"/>
              </a:ext>
            </a:extLst>
          </p:cNvPr>
          <p:cNvSpPr/>
          <p:nvPr/>
        </p:nvSpPr>
        <p:spPr>
          <a:xfrm>
            <a:off x="2842238"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pic>
        <p:nvPicPr>
          <p:cNvPr id="18" name="Picture 17" descr="A logo with a black background&#10;&#10;Description automatically generated">
            <a:extLst>
              <a:ext uri="{FF2B5EF4-FFF2-40B4-BE49-F238E27FC236}">
                <a16:creationId xmlns:a16="http://schemas.microsoft.com/office/drawing/2014/main" id="{CAD03F8C-2007-335B-B1C6-5984CADAF0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1120264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ylinder 16">
            <a:extLst>
              <a:ext uri="{FF2B5EF4-FFF2-40B4-BE49-F238E27FC236}">
                <a16:creationId xmlns:a16="http://schemas.microsoft.com/office/drawing/2014/main" id="{F4F283F2-A432-AD1D-8552-3DD4E1FC7B90}"/>
              </a:ext>
            </a:extLst>
          </p:cNvPr>
          <p:cNvSpPr/>
          <p:nvPr/>
        </p:nvSpPr>
        <p:spPr>
          <a:xfrm rot="5400000">
            <a:off x="1715708" y="247950"/>
            <a:ext cx="390546" cy="3732728"/>
          </a:xfrm>
          <a:prstGeom prst="can">
            <a:avLst>
              <a:gd name="adj" fmla="val 478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KI-Projektphasen: Planung</a:t>
            </a:r>
            <a:endParaRPr lang="en-US" sz="3600" dirty="0">
              <a:solidFill>
                <a:srgbClr val="C00000"/>
              </a:solidFill>
            </a:endParaRPr>
          </a:p>
        </p:txBody>
      </p:sp>
      <p:sp>
        <p:nvSpPr>
          <p:cNvPr id="3" name="Arrow: Chevron 2">
            <a:extLst>
              <a:ext uri="{FF2B5EF4-FFF2-40B4-BE49-F238E27FC236}">
                <a16:creationId xmlns:a16="http://schemas.microsoft.com/office/drawing/2014/main" id="{FBD74F73-ABBF-C8BF-631D-18AA2EED2B7C}"/>
              </a:ext>
            </a:extLst>
          </p:cNvPr>
          <p:cNvSpPr/>
          <p:nvPr/>
        </p:nvSpPr>
        <p:spPr>
          <a:xfrm>
            <a:off x="156913" y="1759948"/>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1: </a:t>
            </a:r>
          </a:p>
          <a:p>
            <a:pPr algn="ctr"/>
            <a:r>
              <a:rPr lang="en-US" sz="1600" b="1" dirty="0" err="1">
                <a:solidFill>
                  <a:schemeClr val="accent1">
                    <a:lumMod val="50000"/>
                  </a:schemeClr>
                </a:solidFill>
              </a:rPr>
              <a:t>Initiierung</a:t>
            </a:r>
            <a:endParaRPr lang="en-US" sz="1600" b="1" dirty="0">
              <a:solidFill>
                <a:schemeClr val="accent1">
                  <a:lumMod val="50000"/>
                </a:schemeClr>
              </a:solidFill>
            </a:endParaRPr>
          </a:p>
          <a:p>
            <a:pPr algn="ctr"/>
            <a:endParaRPr lang="en-US" b="1" dirty="0">
              <a:solidFill>
                <a:schemeClr val="tx1"/>
              </a:solidFill>
            </a:endParaRPr>
          </a:p>
        </p:txBody>
      </p:sp>
      <p:sp>
        <p:nvSpPr>
          <p:cNvPr id="8" name="Flowchart: Off-page Connector 7">
            <a:extLst>
              <a:ext uri="{FF2B5EF4-FFF2-40B4-BE49-F238E27FC236}">
                <a16:creationId xmlns:a16="http://schemas.microsoft.com/office/drawing/2014/main" id="{B8BDD6E5-53FC-EA27-365A-131918DE4AEC}"/>
              </a:ext>
            </a:extLst>
          </p:cNvPr>
          <p:cNvSpPr/>
          <p:nvPr/>
        </p:nvSpPr>
        <p:spPr>
          <a:xfrm>
            <a:off x="420517" y="2593092"/>
            <a:ext cx="1974796" cy="3874169"/>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A3ED802D-D650-589C-A310-1AC687CD2B76}"/>
              </a:ext>
            </a:extLst>
          </p:cNvPr>
          <p:cNvGrpSpPr/>
          <p:nvPr/>
        </p:nvGrpSpPr>
        <p:grpSpPr>
          <a:xfrm>
            <a:off x="534252" y="1224878"/>
            <a:ext cx="1975203" cy="523220"/>
            <a:chOff x="1141187" y="5342022"/>
            <a:chExt cx="1975203" cy="523220"/>
          </a:xfrm>
        </p:grpSpPr>
        <p:sp>
          <p:nvSpPr>
            <p:cNvPr id="11" name="TextBox 10">
              <a:extLst>
                <a:ext uri="{FF2B5EF4-FFF2-40B4-BE49-F238E27FC236}">
                  <a16:creationId xmlns:a16="http://schemas.microsoft.com/office/drawing/2014/main" id="{DD7D8B3D-BB57-F127-BABD-726A65E4FCC7}"/>
                </a:ext>
              </a:extLst>
            </p:cNvPr>
            <p:cNvSpPr txBox="1"/>
            <p:nvPr/>
          </p:nvSpPr>
          <p:spPr>
            <a:xfrm>
              <a:off x="1416724" y="5342022"/>
              <a:ext cx="1699666" cy="523220"/>
            </a:xfrm>
            <a:prstGeom prst="rect">
              <a:avLst/>
            </a:prstGeom>
            <a:noFill/>
          </p:spPr>
          <p:txBody>
            <a:bodyPr wrap="square" rtlCol="0">
              <a:spAutoFit/>
            </a:bodyPr>
            <a:lstStyle/>
            <a:p>
              <a:r>
                <a:rPr lang="de-DE" sz="1400" i="1" dirty="0">
                  <a:solidFill>
                    <a:schemeClr val="accent1">
                      <a:lumMod val="50000"/>
                    </a:schemeClr>
                  </a:solidFill>
                </a:rPr>
                <a:t>Business Analyst</a:t>
              </a:r>
            </a:p>
            <a:p>
              <a:r>
                <a:rPr lang="de-DE" sz="1400" i="1" dirty="0">
                  <a:solidFill>
                    <a:schemeClr val="accent1">
                      <a:lumMod val="50000"/>
                    </a:schemeClr>
                  </a:solidFill>
                </a:rPr>
                <a:t>Data Scientist</a:t>
              </a:r>
              <a:endParaRPr lang="en-US" sz="1400" i="1" dirty="0">
                <a:solidFill>
                  <a:schemeClr val="accent1">
                    <a:lumMod val="50000"/>
                  </a:schemeClr>
                </a:solidFill>
              </a:endParaRPr>
            </a:p>
          </p:txBody>
        </p:sp>
        <p:pic>
          <p:nvPicPr>
            <p:cNvPr id="12" name="Picture 11" descr="A blue glass object with a black background&#10;&#10;Description automatically generated">
              <a:extLst>
                <a:ext uri="{FF2B5EF4-FFF2-40B4-BE49-F238E27FC236}">
                  <a16:creationId xmlns:a16="http://schemas.microsoft.com/office/drawing/2014/main" id="{3EB06A1B-41F0-37AA-470D-CD796D59376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187" y="5414210"/>
              <a:ext cx="275537" cy="423903"/>
            </a:xfrm>
            <a:prstGeom prst="rect">
              <a:avLst/>
            </a:prstGeom>
          </p:spPr>
        </p:pic>
      </p:grpSp>
      <p:sp>
        <p:nvSpPr>
          <p:cNvPr id="37" name="Arrow: Chevron 36">
            <a:extLst>
              <a:ext uri="{FF2B5EF4-FFF2-40B4-BE49-F238E27FC236}">
                <a16:creationId xmlns:a16="http://schemas.microsoft.com/office/drawing/2014/main" id="{D85497C3-6A43-490F-479E-24D1BFB29705}"/>
              </a:ext>
            </a:extLst>
          </p:cNvPr>
          <p:cNvSpPr/>
          <p:nvPr/>
        </p:nvSpPr>
        <p:spPr>
          <a:xfrm>
            <a:off x="2507081" y="1759948"/>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2: </a:t>
            </a:r>
          </a:p>
          <a:p>
            <a:pPr algn="ctr"/>
            <a:r>
              <a:rPr lang="en-US" sz="1600" b="1" dirty="0" err="1">
                <a:solidFill>
                  <a:schemeClr val="accent1">
                    <a:lumMod val="50000"/>
                  </a:schemeClr>
                </a:solidFill>
              </a:rPr>
              <a:t>Planung</a:t>
            </a:r>
            <a:endParaRPr lang="en-US" sz="1600" b="1" dirty="0">
              <a:solidFill>
                <a:schemeClr val="accent1">
                  <a:lumMod val="50000"/>
                </a:schemeClr>
              </a:solidFill>
            </a:endParaRPr>
          </a:p>
          <a:p>
            <a:pPr algn="ctr"/>
            <a:endParaRPr lang="en-US" b="1" dirty="0">
              <a:solidFill>
                <a:schemeClr val="tx1"/>
              </a:solidFill>
            </a:endParaRPr>
          </a:p>
        </p:txBody>
      </p:sp>
      <p:grpSp>
        <p:nvGrpSpPr>
          <p:cNvPr id="38" name="Group 37">
            <a:extLst>
              <a:ext uri="{FF2B5EF4-FFF2-40B4-BE49-F238E27FC236}">
                <a16:creationId xmlns:a16="http://schemas.microsoft.com/office/drawing/2014/main" id="{C4878493-8E90-7F18-8665-1A0192D6E027}"/>
              </a:ext>
            </a:extLst>
          </p:cNvPr>
          <p:cNvGrpSpPr/>
          <p:nvPr/>
        </p:nvGrpSpPr>
        <p:grpSpPr>
          <a:xfrm>
            <a:off x="2746622" y="2593092"/>
            <a:ext cx="2088938" cy="4229833"/>
            <a:chOff x="960615" y="1740568"/>
            <a:chExt cx="2106219" cy="3660600"/>
          </a:xfrm>
        </p:grpSpPr>
        <p:sp>
          <p:nvSpPr>
            <p:cNvPr id="39" name="Flowchart: Off-page Connector 38">
              <a:extLst>
                <a:ext uri="{FF2B5EF4-FFF2-40B4-BE49-F238E27FC236}">
                  <a16:creationId xmlns:a16="http://schemas.microsoft.com/office/drawing/2014/main" id="{B0620437-A23B-20DA-31FA-6DD7818F37B7}"/>
                </a:ext>
              </a:extLst>
            </p:cNvPr>
            <p:cNvSpPr/>
            <p:nvPr/>
          </p:nvSpPr>
          <p:spPr>
            <a:xfrm>
              <a:off x="984877"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4C4389A4-2D07-9804-4990-3191B19795FB}"/>
                </a:ext>
              </a:extLst>
            </p:cNvPr>
            <p:cNvSpPr txBox="1"/>
            <p:nvPr/>
          </p:nvSpPr>
          <p:spPr>
            <a:xfrm>
              <a:off x="960615" y="1965158"/>
              <a:ext cx="2106219" cy="343601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Klare</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Vision, flexible </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Bedingungen</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err="1">
                  <a:solidFill>
                    <a:schemeClr val="accent1">
                      <a:lumMod val="50000"/>
                    </a:schemeClr>
                  </a:solidFill>
                </a:rPr>
                <a:t>Entscheidungen</a:t>
              </a:r>
              <a:r>
                <a:rPr lang="en-US" sz="1400" b="1" dirty="0">
                  <a:solidFill>
                    <a:schemeClr val="accent1">
                      <a:lumMod val="50000"/>
                    </a:schemeClr>
                  </a:solidFill>
                </a:rPr>
                <a:t> </a:t>
              </a:r>
              <a:r>
                <a:rPr lang="en-US" sz="1400" b="1" dirty="0" err="1">
                  <a:solidFill>
                    <a:schemeClr val="accent1">
                      <a:lumMod val="50000"/>
                    </a:schemeClr>
                  </a:solidFill>
                </a:rPr>
                <a:t>treffen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Analysen</a:t>
              </a:r>
              <a:r>
                <a:rPr lang="en-US" sz="1400" dirty="0">
                  <a:solidFill>
                    <a:schemeClr val="accent1">
                      <a:lumMod val="50000"/>
                    </a:schemeClr>
                  </a:solidFill>
                </a:rPr>
                <a:t>, </a:t>
              </a:r>
              <a:r>
                <a:rPr lang="en-US" sz="1400" dirty="0" err="1">
                  <a:solidFill>
                    <a:schemeClr val="accent1">
                      <a:lumMod val="50000"/>
                    </a:schemeClr>
                  </a:solidFill>
                </a:rPr>
                <a:t>z.B.</a:t>
              </a:r>
              <a:r>
                <a:rPr lang="en-US" sz="1400" dirty="0">
                  <a:solidFill>
                    <a:schemeClr val="accent1">
                      <a:lumMod val="50000"/>
                    </a:schemeClr>
                  </a:solidFill>
                </a:rPr>
                <a:t> </a:t>
              </a:r>
              <a:r>
                <a:rPr lang="en-US" sz="1400" dirty="0" err="1">
                  <a:solidFill>
                    <a:schemeClr val="accent1">
                      <a:lumMod val="50000"/>
                    </a:schemeClr>
                  </a:solidFill>
                </a:rPr>
                <a:t>Kosten-Nutzen</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KI_Modelle</a:t>
              </a:r>
              <a:r>
                <a:rPr lang="en-US" sz="1400" dirty="0">
                  <a:solidFill>
                    <a:schemeClr val="accent1">
                      <a:lumMod val="50000"/>
                    </a:schemeClr>
                  </a:solidFill>
                </a:rPr>
                <a:t> und -</a:t>
              </a:r>
              <a:r>
                <a:rPr lang="en-US" sz="1400" dirty="0" err="1">
                  <a:solidFill>
                    <a:schemeClr val="accent1">
                      <a:lumMod val="50000"/>
                    </a:schemeClr>
                  </a:solidFill>
                </a:rPr>
                <a:t>Anteil</a:t>
              </a:r>
              <a:r>
                <a:rPr lang="en-US" sz="1400" dirty="0">
                  <a:solidFill>
                    <a:schemeClr val="accent1">
                      <a:lumMod val="50000"/>
                    </a:schemeClr>
                  </a:solidFill>
                </a:rPr>
                <a:t> </a:t>
              </a:r>
              <a:r>
                <a:rPr lang="en-US" sz="1400" dirty="0" err="1">
                  <a:solidFill>
                    <a:schemeClr val="accent1">
                      <a:lumMod val="50000"/>
                    </a:schemeClr>
                  </a:solidFill>
                </a:rPr>
                <a:t>im</a:t>
              </a:r>
              <a:r>
                <a:rPr lang="en-US" sz="1400" dirty="0">
                  <a:solidFill>
                    <a:schemeClr val="accent1">
                      <a:lumMod val="50000"/>
                    </a:schemeClr>
                  </a:solidFill>
                </a:rPr>
                <a:t> Framework</a:t>
              </a:r>
            </a:p>
            <a:p>
              <a:pPr marL="285750" indent="-285750">
                <a:buFont typeface="Wingdings" panose="05000000000000000000" pitchFamily="2" charset="2"/>
                <a:buChar char="ü"/>
              </a:pPr>
              <a:r>
                <a:rPr lang="en-US" sz="1400" dirty="0">
                  <a:solidFill>
                    <a:schemeClr val="accent1">
                      <a:lumMod val="50000"/>
                    </a:schemeClr>
                  </a:solidFill>
                </a:rPr>
                <a:t>KI - </a:t>
              </a:r>
              <a:r>
                <a:rPr lang="en-US" sz="1400" dirty="0" err="1">
                  <a:solidFill>
                    <a:schemeClr val="accent1">
                      <a:lumMod val="50000"/>
                    </a:schemeClr>
                  </a:solidFill>
                </a:rPr>
                <a:t>Projekttyp</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Benchmarking</a:t>
              </a:r>
            </a:p>
            <a:p>
              <a:pPr marL="742950" lvl="1" indent="-285750">
                <a:buFont typeface="Wingdings" panose="05000000000000000000" pitchFamily="2" charset="2"/>
                <a:buChar char="ü"/>
              </a:pPr>
              <a:r>
                <a:rPr lang="en-US" sz="1400" dirty="0">
                  <a:solidFill>
                    <a:schemeClr val="accent1">
                      <a:lumMod val="50000"/>
                    </a:schemeClr>
                  </a:solidFill>
                </a:rPr>
                <a:t>PoC</a:t>
              </a:r>
            </a:p>
            <a:p>
              <a:pPr marL="742950" lvl="1" indent="-285750">
                <a:buFont typeface="Wingdings" panose="05000000000000000000" pitchFamily="2" charset="2"/>
                <a:buChar char="ü"/>
              </a:pPr>
              <a:r>
                <a:rPr lang="en-US" sz="1400" dirty="0">
                  <a:solidFill>
                    <a:schemeClr val="accent1">
                      <a:lumMod val="50000"/>
                    </a:schemeClr>
                  </a:solidFill>
                </a:rPr>
                <a:t>MVP</a:t>
              </a:r>
            </a:p>
            <a:p>
              <a:pPr marL="742950" lvl="1" indent="-285750">
                <a:buFont typeface="Wingdings" panose="05000000000000000000" pitchFamily="2" charset="2"/>
                <a:buChar char="ü"/>
              </a:pPr>
              <a:r>
                <a:rPr lang="en-US" sz="1400" dirty="0" err="1">
                  <a:solidFill>
                    <a:schemeClr val="accent1">
                      <a:lumMod val="50000"/>
                    </a:schemeClr>
                  </a:solidFill>
                </a:rPr>
                <a:t>Erw</a:t>
              </a:r>
              <a:r>
                <a:rPr lang="en-US" sz="1400" dirty="0">
                  <a:solidFill>
                    <a:schemeClr val="accent1">
                      <a:lumMod val="50000"/>
                    </a:schemeClr>
                  </a:solidFill>
                </a:rPr>
                <a:t>.</a:t>
              </a:r>
            </a:p>
            <a:p>
              <a:pPr marL="285750" indent="-285750">
                <a:buFont typeface="Wingdings" panose="05000000000000000000" pitchFamily="2" charset="2"/>
                <a:buChar char="ü"/>
              </a:pPr>
              <a:endParaRPr lang="en-US" sz="1400" dirty="0">
                <a:solidFill>
                  <a:schemeClr val="accent1">
                    <a:lumMod val="50000"/>
                  </a:schemeClr>
                </a:solidFill>
              </a:endParaRPr>
            </a:p>
            <a:p>
              <a:endParaRPr lang="en-US" sz="1400" b="1" dirty="0">
                <a:solidFill>
                  <a:schemeClr val="accent1">
                    <a:lumMod val="50000"/>
                  </a:schemeClr>
                </a:solidFill>
              </a:endParaRPr>
            </a:p>
            <a:p>
              <a:r>
                <a:rPr lang="en-US" sz="1400" dirty="0">
                  <a:solidFill>
                    <a:schemeClr val="accent1">
                      <a:lumMod val="50000"/>
                    </a:schemeClr>
                  </a:solidFill>
                </a:rPr>
                <a:t> </a:t>
              </a:r>
              <a:endParaRPr lang="en-US" sz="1400" dirty="0"/>
            </a:p>
          </p:txBody>
        </p:sp>
      </p:grpSp>
      <p:grpSp>
        <p:nvGrpSpPr>
          <p:cNvPr id="41" name="Group 40">
            <a:extLst>
              <a:ext uri="{FF2B5EF4-FFF2-40B4-BE49-F238E27FC236}">
                <a16:creationId xmlns:a16="http://schemas.microsoft.com/office/drawing/2014/main" id="{71D2CD82-8AE3-AAC6-7418-6A5B27C6E6D8}"/>
              </a:ext>
            </a:extLst>
          </p:cNvPr>
          <p:cNvGrpSpPr/>
          <p:nvPr/>
        </p:nvGrpSpPr>
        <p:grpSpPr>
          <a:xfrm>
            <a:off x="2879571" y="956797"/>
            <a:ext cx="1955989" cy="738664"/>
            <a:chOff x="2993871" y="673768"/>
            <a:chExt cx="1955989" cy="738664"/>
          </a:xfrm>
        </p:grpSpPr>
        <p:sp>
          <p:nvSpPr>
            <p:cNvPr id="42" name="TextBox 41">
              <a:extLst>
                <a:ext uri="{FF2B5EF4-FFF2-40B4-BE49-F238E27FC236}">
                  <a16:creationId xmlns:a16="http://schemas.microsoft.com/office/drawing/2014/main" id="{7ED0703B-E8FF-B28C-0551-12A98A62E69C}"/>
                </a:ext>
              </a:extLst>
            </p:cNvPr>
            <p:cNvSpPr txBox="1"/>
            <p:nvPr/>
          </p:nvSpPr>
          <p:spPr>
            <a:xfrm>
              <a:off x="3250194" y="673768"/>
              <a:ext cx="1699666" cy="738664"/>
            </a:xfrm>
            <a:prstGeom prst="rect">
              <a:avLst/>
            </a:prstGeom>
            <a:noFill/>
          </p:spPr>
          <p:txBody>
            <a:bodyPr wrap="square" rtlCol="0">
              <a:spAutoFit/>
            </a:bodyPr>
            <a:lstStyle/>
            <a:p>
              <a:r>
                <a:rPr lang="de-DE" sz="1400" i="1" dirty="0" err="1">
                  <a:solidFill>
                    <a:schemeClr val="accent1">
                      <a:lumMod val="50000"/>
                    </a:schemeClr>
                  </a:solidFill>
                </a:rPr>
                <a:t>Product</a:t>
              </a:r>
              <a:r>
                <a:rPr lang="de-DE" sz="1400" i="1" dirty="0">
                  <a:solidFill>
                    <a:schemeClr val="accent1">
                      <a:lumMod val="50000"/>
                    </a:schemeClr>
                  </a:solidFill>
                </a:rPr>
                <a:t> </a:t>
              </a:r>
              <a:r>
                <a:rPr lang="de-DE" sz="1400" i="1" dirty="0" err="1">
                  <a:solidFill>
                    <a:schemeClr val="accent1">
                      <a:lumMod val="50000"/>
                    </a:schemeClr>
                  </a:solidFill>
                </a:rPr>
                <a:t>Owner</a:t>
              </a:r>
              <a:endParaRPr lang="de-DE" sz="1400" i="1" dirty="0">
                <a:solidFill>
                  <a:schemeClr val="accent1">
                    <a:lumMod val="50000"/>
                  </a:schemeClr>
                </a:solidFill>
              </a:endParaRPr>
            </a:p>
            <a:p>
              <a:r>
                <a:rPr lang="de-DE" sz="1400" i="1" dirty="0">
                  <a:solidFill>
                    <a:schemeClr val="accent1">
                      <a:lumMod val="50000"/>
                    </a:schemeClr>
                  </a:solidFill>
                </a:rPr>
                <a:t>Fachpersonal</a:t>
              </a:r>
            </a:p>
            <a:p>
              <a:r>
                <a:rPr lang="en-US" sz="1400" i="1" dirty="0" err="1">
                  <a:solidFill>
                    <a:schemeClr val="accent1">
                      <a:lumMod val="50000"/>
                    </a:schemeClr>
                  </a:solidFill>
                </a:rPr>
                <a:t>Führungskraft</a:t>
              </a:r>
              <a:endParaRPr lang="en-US" sz="1400" i="1" dirty="0">
                <a:solidFill>
                  <a:schemeClr val="accent1">
                    <a:lumMod val="50000"/>
                  </a:schemeClr>
                </a:solidFill>
              </a:endParaRPr>
            </a:p>
          </p:txBody>
        </p:sp>
        <p:pic>
          <p:nvPicPr>
            <p:cNvPr id="43" name="Picture 42" descr="A blue glass object with a black background&#10;&#10;Description automatically generated">
              <a:extLst>
                <a:ext uri="{FF2B5EF4-FFF2-40B4-BE49-F238E27FC236}">
                  <a16:creationId xmlns:a16="http://schemas.microsoft.com/office/drawing/2014/main" id="{E2897E9D-2B63-3E4E-5195-4C40D7D7B79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93871" y="973469"/>
              <a:ext cx="275537" cy="423903"/>
            </a:xfrm>
            <a:prstGeom prst="rect">
              <a:avLst/>
            </a:prstGeom>
          </p:spPr>
        </p:pic>
      </p:grpSp>
      <p:sp>
        <p:nvSpPr>
          <p:cNvPr id="44" name="Arrow: Chevron 43">
            <a:extLst>
              <a:ext uri="{FF2B5EF4-FFF2-40B4-BE49-F238E27FC236}">
                <a16:creationId xmlns:a16="http://schemas.microsoft.com/office/drawing/2014/main" id="{108BA14C-CF18-6E0A-83A1-8FA3908C6AEF}"/>
              </a:ext>
            </a:extLst>
          </p:cNvPr>
          <p:cNvSpPr/>
          <p:nvPr/>
        </p:nvSpPr>
        <p:spPr>
          <a:xfrm>
            <a:off x="9660769"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45" name="Arrow: Chevron 44">
            <a:extLst>
              <a:ext uri="{FF2B5EF4-FFF2-40B4-BE49-F238E27FC236}">
                <a16:creationId xmlns:a16="http://schemas.microsoft.com/office/drawing/2014/main" id="{3403F45A-A938-2E9D-20B0-8CF3E2C4C782}"/>
              </a:ext>
            </a:extLst>
          </p:cNvPr>
          <p:cNvSpPr/>
          <p:nvPr/>
        </p:nvSpPr>
        <p:spPr>
          <a:xfrm>
            <a:off x="7396372" y="1753053"/>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46" name="Arrow: Chevron 45">
            <a:extLst>
              <a:ext uri="{FF2B5EF4-FFF2-40B4-BE49-F238E27FC236}">
                <a16:creationId xmlns:a16="http://schemas.microsoft.com/office/drawing/2014/main" id="{7F8F3DD3-D232-3694-DA51-6E4DFD1D9EB2}"/>
              </a:ext>
            </a:extLst>
          </p:cNvPr>
          <p:cNvSpPr/>
          <p:nvPr/>
        </p:nvSpPr>
        <p:spPr>
          <a:xfrm>
            <a:off x="5119305" y="1746159"/>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pic>
        <p:nvPicPr>
          <p:cNvPr id="48" name="Picture 47" descr="A logo with a black background&#10;&#10;Description automatically generated">
            <a:extLst>
              <a:ext uri="{FF2B5EF4-FFF2-40B4-BE49-F238E27FC236}">
                <a16:creationId xmlns:a16="http://schemas.microsoft.com/office/drawing/2014/main" id="{4ED66BA7-AD1F-E7E8-46DB-7C8D2D032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
        <p:nvSpPr>
          <p:cNvPr id="2" name="TextBox 1">
            <a:extLst>
              <a:ext uri="{FF2B5EF4-FFF2-40B4-BE49-F238E27FC236}">
                <a16:creationId xmlns:a16="http://schemas.microsoft.com/office/drawing/2014/main" id="{76518772-F393-E8B3-5E3A-80C03F348B94}"/>
              </a:ext>
            </a:extLst>
          </p:cNvPr>
          <p:cNvSpPr txBox="1"/>
          <p:nvPr/>
        </p:nvSpPr>
        <p:spPr>
          <a:xfrm>
            <a:off x="420517" y="2852606"/>
            <a:ext cx="2038438" cy="3323987"/>
          </a:xfrm>
          <a:prstGeom prst="rect">
            <a:avLst/>
          </a:prstGeom>
          <a:noFill/>
          <a:ln>
            <a:noFill/>
          </a:ln>
          <a:effectLst>
            <a:outerShdw blurRad="44450" dist="27940" dir="5400000" algn="ctr">
              <a:srgbClr val="000000">
                <a:alpha val="32000"/>
              </a:srgbClr>
            </a:outerShdw>
          </a:effectLst>
        </p:spPr>
        <p:txBody>
          <a:bodyPr wrap="square" rtlCol="0">
            <a:spAutoFit/>
          </a:bodyPr>
          <a:lstStyle/>
          <a:p>
            <a:pPr algn="ctr"/>
            <a:r>
              <a:rPr lang="en-US" sz="1400" b="1" kern="0" dirty="0">
                <a:latin typeface="Times New Roman" panose="02020603050405020304" pitchFamily="18" charset="0"/>
                <a:ea typeface="Times New Roman" panose="02020603050405020304" pitchFamily="18" charset="0"/>
                <a:cs typeface="Times New Roman" panose="02020603050405020304" pitchFamily="18" charset="0"/>
              </a:rPr>
              <a:t>"Houston, we have a problem.“</a:t>
            </a:r>
          </a:p>
          <a:p>
            <a:pPr algn="ct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KI </a:t>
            </a:r>
            <a:r>
              <a:rPr lang="en-US" sz="1400" b="1" dirty="0" err="1">
                <a:solidFill>
                  <a:schemeClr val="accent1">
                    <a:lumMod val="50000"/>
                  </a:schemeClr>
                </a:solidFill>
              </a:rPr>
              <a:t>Mehrwert</a:t>
            </a:r>
            <a:r>
              <a:rPr lang="en-US" sz="1400" b="1" dirty="0">
                <a:solidFill>
                  <a:schemeClr val="accent1">
                    <a:lumMod val="50000"/>
                  </a:schemeClr>
                </a:solidFill>
              </a:rPr>
              <a:t> verstehen:</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Kostenersparnis</a:t>
            </a:r>
            <a:r>
              <a:rPr lang="en-US" sz="1400" dirty="0">
                <a:solidFill>
                  <a:schemeClr val="accent1">
                    <a:lumMod val="50000"/>
                  </a:schemeClr>
                </a:solidFill>
              </a:rPr>
              <a:t> </a:t>
            </a:r>
          </a:p>
          <a:p>
            <a:pPr marL="285750" indent="-285750">
              <a:buFont typeface="Wingdings" panose="05000000000000000000" pitchFamily="2" charset="2"/>
              <a:buChar char="ü"/>
            </a:pPr>
            <a:r>
              <a:rPr lang="en-US" sz="1400" dirty="0" err="1">
                <a:solidFill>
                  <a:schemeClr val="accent1">
                    <a:lumMod val="50000"/>
                  </a:schemeClr>
                </a:solidFill>
              </a:rPr>
              <a:t>Prozessoptimierung</a:t>
            </a:r>
            <a:endParaRPr lang="en-US" sz="1400" dirty="0">
              <a:solidFill>
                <a:schemeClr val="accent1">
                  <a:lumMod val="50000"/>
                </a:schemeClr>
              </a:solidFill>
            </a:endParaRPr>
          </a:p>
          <a:p>
            <a:pPr marL="285750" indent="-285750">
              <a:buFont typeface="Wingdings" panose="05000000000000000000" pitchFamily="2" charset="2"/>
              <a:buChar char="ü"/>
            </a:pPr>
            <a:r>
              <a:rPr lang="de-DE" sz="1400" dirty="0">
                <a:solidFill>
                  <a:schemeClr val="accent1">
                    <a:lumMod val="50000"/>
                  </a:schemeClr>
                </a:solidFill>
              </a:rPr>
              <a:t>Präzision</a:t>
            </a:r>
          </a:p>
          <a:p>
            <a:pPr marL="285750" indent="-285750">
              <a:buFont typeface="Wingdings" panose="05000000000000000000" pitchFamily="2" charset="2"/>
              <a:buChar char="ü"/>
            </a:pPr>
            <a:r>
              <a:rPr lang="en-US" sz="1400" dirty="0" err="1">
                <a:solidFill>
                  <a:schemeClr val="accent1">
                    <a:lumMod val="50000"/>
                  </a:schemeClr>
                </a:solidFill>
              </a:rPr>
              <a:t>Entlastung</a:t>
            </a:r>
            <a:r>
              <a:rPr lang="en-US" sz="1400" dirty="0">
                <a:solidFill>
                  <a:schemeClr val="accent1">
                    <a:lumMod val="50000"/>
                  </a:schemeClr>
                </a:solidFill>
              </a:rPr>
              <a:t> </a:t>
            </a:r>
            <a:r>
              <a:rPr lang="en-US" sz="1400" dirty="0" err="1">
                <a:solidFill>
                  <a:schemeClr val="accent1">
                    <a:lumMod val="50000"/>
                  </a:schemeClr>
                </a:solidFill>
              </a:rPr>
              <a:t>manueller</a:t>
            </a:r>
            <a:r>
              <a:rPr lang="en-US" sz="1400" dirty="0">
                <a:solidFill>
                  <a:schemeClr val="accent1">
                    <a:lumMod val="50000"/>
                  </a:schemeClr>
                </a:solidFill>
              </a:rPr>
              <a:t> Arbeit</a:t>
            </a:r>
          </a:p>
          <a:p>
            <a:pPr marL="285750" indent="-285750">
              <a:buFont typeface="Wingdings" panose="05000000000000000000" pitchFamily="2" charset="2"/>
              <a:buChar char="ü"/>
            </a:pPr>
            <a:r>
              <a:rPr lang="en-US" sz="1400" dirty="0" err="1">
                <a:solidFill>
                  <a:schemeClr val="accent1">
                    <a:lumMod val="50000"/>
                  </a:schemeClr>
                </a:solidFill>
              </a:rPr>
              <a:t>Erhöhung</a:t>
            </a:r>
            <a:r>
              <a:rPr lang="en-US" sz="1400" dirty="0">
                <a:solidFill>
                  <a:schemeClr val="accent1">
                    <a:lumMod val="50000"/>
                  </a:schemeClr>
                </a:solidFill>
              </a:rPr>
              <a:t> der </a:t>
            </a:r>
            <a:r>
              <a:rPr lang="en-US" sz="1400" dirty="0" err="1">
                <a:solidFill>
                  <a:schemeClr val="accent1">
                    <a:lumMod val="50000"/>
                  </a:schemeClr>
                </a:solidFill>
              </a:rPr>
              <a:t>Bearbeitungs-geschwindigkeit</a:t>
            </a:r>
            <a:endParaRPr lang="en-US" sz="1400" dirty="0">
              <a:solidFill>
                <a:schemeClr val="accent1">
                  <a:lumMod val="50000"/>
                </a:schemeClr>
              </a:solidFill>
            </a:endParaRPr>
          </a:p>
          <a:p>
            <a:endParaRPr lang="en-US" sz="1400" dirty="0"/>
          </a:p>
        </p:txBody>
      </p:sp>
    </p:spTree>
    <p:extLst>
      <p:ext uri="{BB962C8B-B14F-4D97-AF65-F5344CB8AC3E}">
        <p14:creationId xmlns:p14="http://schemas.microsoft.com/office/powerpoint/2010/main" val="210834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1311926"/>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chemeClr val="accent2">
                    <a:lumMod val="20000"/>
                    <a:lumOff val="80000"/>
                  </a:schemeClr>
                </a:solidFill>
              </a:rPr>
              <a:t>KI - Strategie</a:t>
            </a:r>
            <a:endParaRPr lang="en-US" sz="6000" dirty="0">
              <a:solidFill>
                <a:schemeClr val="accent2">
                  <a:lumMod val="20000"/>
                  <a:lumOff val="80000"/>
                </a:schemeClr>
              </a:solidFill>
            </a:endParaRPr>
          </a:p>
        </p:txBody>
      </p:sp>
      <p:pic>
        <p:nvPicPr>
          <p:cNvPr id="3" name="Picture 2" descr="A logo with a black background&#10;&#10;Description automatically generated">
            <a:extLst>
              <a:ext uri="{FF2B5EF4-FFF2-40B4-BE49-F238E27FC236}">
                <a16:creationId xmlns:a16="http://schemas.microsoft.com/office/drawing/2014/main" id="{AD5A0B9A-37B0-5569-6AC2-1346A3F7D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
        <p:nvSpPr>
          <p:cNvPr id="2" name="Title 1">
            <a:extLst>
              <a:ext uri="{FF2B5EF4-FFF2-40B4-BE49-F238E27FC236}">
                <a16:creationId xmlns:a16="http://schemas.microsoft.com/office/drawing/2014/main" id="{4DDF8B00-469F-1714-339C-7AE02C5B8117}"/>
              </a:ext>
            </a:extLst>
          </p:cNvPr>
          <p:cNvSpPr txBox="1">
            <a:spLocks/>
          </p:cNvSpPr>
          <p:nvPr/>
        </p:nvSpPr>
        <p:spPr>
          <a:xfrm>
            <a:off x="397329" y="2491028"/>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chemeClr val="accent2">
                    <a:lumMod val="20000"/>
                    <a:lumOff val="80000"/>
                  </a:schemeClr>
                </a:solidFill>
              </a:rPr>
              <a:t>KI- Projektplanung</a:t>
            </a:r>
            <a:endParaRPr lang="en-US" sz="6000" dirty="0">
              <a:solidFill>
                <a:schemeClr val="accent2">
                  <a:lumMod val="20000"/>
                  <a:lumOff val="80000"/>
                </a:schemeClr>
              </a:solidFill>
            </a:endParaRPr>
          </a:p>
        </p:txBody>
      </p:sp>
      <p:sp>
        <p:nvSpPr>
          <p:cNvPr id="4" name="Title 1">
            <a:extLst>
              <a:ext uri="{FF2B5EF4-FFF2-40B4-BE49-F238E27FC236}">
                <a16:creationId xmlns:a16="http://schemas.microsoft.com/office/drawing/2014/main" id="{C14D462A-0A85-5872-F89B-92D73ABA15D7}"/>
              </a:ext>
            </a:extLst>
          </p:cNvPr>
          <p:cNvSpPr txBox="1">
            <a:spLocks/>
          </p:cNvSpPr>
          <p:nvPr/>
        </p:nvSpPr>
        <p:spPr>
          <a:xfrm>
            <a:off x="397329" y="3670130"/>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rgbClr val="C00000"/>
                </a:solidFill>
              </a:rPr>
              <a:t>KI- Projektsteuerung</a:t>
            </a:r>
            <a:endParaRPr lang="en-US" sz="6000" dirty="0">
              <a:solidFill>
                <a:srgbClr val="C00000"/>
              </a:solidFill>
            </a:endParaRPr>
          </a:p>
        </p:txBody>
      </p:sp>
    </p:spTree>
    <p:extLst>
      <p:ext uri="{BB962C8B-B14F-4D97-AF65-F5344CB8AC3E}">
        <p14:creationId xmlns:p14="http://schemas.microsoft.com/office/powerpoint/2010/main" val="285674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5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691335-DE2D-C8E2-428E-4E0CF3E46566}"/>
              </a:ext>
            </a:extLst>
          </p:cNvPr>
          <p:cNvSpPr>
            <a:spLocks noGrp="1"/>
          </p:cNvSpPr>
          <p:nvPr>
            <p:ph idx="1"/>
          </p:nvPr>
        </p:nvSpPr>
        <p:spPr>
          <a:xfrm>
            <a:off x="718930" y="2998442"/>
            <a:ext cx="10515600" cy="629340"/>
          </a:xfrm>
        </p:spPr>
        <p:txBody>
          <a:bodyPr>
            <a:normAutofit/>
          </a:bodyPr>
          <a:lstStyle/>
          <a:p>
            <a:pPr marL="0" indent="0" algn="ctr">
              <a:buNone/>
            </a:pPr>
            <a:r>
              <a:rPr lang="de-DE" sz="3600" dirty="0">
                <a:solidFill>
                  <a:srgbClr val="C00000"/>
                </a:solidFill>
                <a:latin typeface="+mj-lt"/>
                <a:ea typeface="+mj-ea"/>
                <a:cs typeface="+mj-cs"/>
              </a:rPr>
              <a:t>Das gehypte Thema KI</a:t>
            </a:r>
          </a:p>
        </p:txBody>
      </p:sp>
      <p:pic>
        <p:nvPicPr>
          <p:cNvPr id="6" name="Picture 5" descr="A logo with a black background&#10;&#10;Description automatically generated">
            <a:extLst>
              <a:ext uri="{FF2B5EF4-FFF2-40B4-BE49-F238E27FC236}">
                <a16:creationId xmlns:a16="http://schemas.microsoft.com/office/drawing/2014/main" id="{858FB5A1-05EB-3989-3305-C9F05ED33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7812" y="277444"/>
            <a:ext cx="2496820" cy="374523"/>
          </a:xfrm>
          <a:prstGeom prst="rect">
            <a:avLst/>
          </a:prstGeom>
        </p:spPr>
      </p:pic>
    </p:spTree>
    <p:extLst>
      <p:ext uri="{BB962C8B-B14F-4D97-AF65-F5344CB8AC3E}">
        <p14:creationId xmlns:p14="http://schemas.microsoft.com/office/powerpoint/2010/main" val="5701748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Arrow: Chevron 71">
            <a:extLst>
              <a:ext uri="{FF2B5EF4-FFF2-40B4-BE49-F238E27FC236}">
                <a16:creationId xmlns:a16="http://schemas.microsoft.com/office/drawing/2014/main" id="{D8CE88CE-70C7-A21D-D96E-D308B52E0FE9}"/>
              </a:ext>
            </a:extLst>
          </p:cNvPr>
          <p:cNvSpPr/>
          <p:nvPr/>
        </p:nvSpPr>
        <p:spPr>
          <a:xfrm>
            <a:off x="4849229" y="1759946"/>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3: </a:t>
            </a:r>
            <a:r>
              <a:rPr lang="en-US" sz="1600" b="1" dirty="0" err="1">
                <a:solidFill>
                  <a:schemeClr val="accent1">
                    <a:lumMod val="50000"/>
                  </a:schemeClr>
                </a:solidFill>
              </a:rPr>
              <a:t>Ausführung</a:t>
            </a:r>
            <a:r>
              <a:rPr lang="en-US" sz="1600" b="1" dirty="0">
                <a:solidFill>
                  <a:schemeClr val="accent1">
                    <a:lumMod val="50000"/>
                  </a:schemeClr>
                </a:solidFill>
              </a:rPr>
              <a:t> </a:t>
            </a:r>
          </a:p>
          <a:p>
            <a:pPr algn="ctr"/>
            <a:endParaRPr lang="en-US" b="1" dirty="0">
              <a:solidFill>
                <a:schemeClr val="tx1"/>
              </a:solidFill>
            </a:endParaRPr>
          </a:p>
        </p:txBody>
      </p:sp>
      <p:sp>
        <p:nvSpPr>
          <p:cNvPr id="17" name="Cylinder 16">
            <a:extLst>
              <a:ext uri="{FF2B5EF4-FFF2-40B4-BE49-F238E27FC236}">
                <a16:creationId xmlns:a16="http://schemas.microsoft.com/office/drawing/2014/main" id="{F4F283F2-A432-AD1D-8552-3DD4E1FC7B90}"/>
              </a:ext>
            </a:extLst>
          </p:cNvPr>
          <p:cNvSpPr/>
          <p:nvPr/>
        </p:nvSpPr>
        <p:spPr>
          <a:xfrm rot="5400000">
            <a:off x="958004" y="1005654"/>
            <a:ext cx="390546" cy="2217319"/>
          </a:xfrm>
          <a:prstGeom prst="can">
            <a:avLst>
              <a:gd name="adj" fmla="val 478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KI-Projektphasen: Ausführung</a:t>
            </a:r>
            <a:endParaRPr lang="en-US" sz="3600" dirty="0">
              <a:solidFill>
                <a:srgbClr val="C00000"/>
              </a:solidFill>
            </a:endParaRPr>
          </a:p>
        </p:txBody>
      </p:sp>
      <p:sp>
        <p:nvSpPr>
          <p:cNvPr id="3" name="Arrow: Chevron 2">
            <a:extLst>
              <a:ext uri="{FF2B5EF4-FFF2-40B4-BE49-F238E27FC236}">
                <a16:creationId xmlns:a16="http://schemas.microsoft.com/office/drawing/2014/main" id="{FBD74F73-ABBF-C8BF-631D-18AA2EED2B7C}"/>
              </a:ext>
            </a:extLst>
          </p:cNvPr>
          <p:cNvSpPr/>
          <p:nvPr/>
        </p:nvSpPr>
        <p:spPr>
          <a:xfrm>
            <a:off x="156913" y="1759948"/>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1: </a:t>
            </a:r>
          </a:p>
          <a:p>
            <a:pPr algn="ctr"/>
            <a:r>
              <a:rPr lang="en-US" sz="1600" b="1" dirty="0" err="1">
                <a:solidFill>
                  <a:schemeClr val="accent1">
                    <a:lumMod val="50000"/>
                  </a:schemeClr>
                </a:solidFill>
              </a:rPr>
              <a:t>Initiierung</a:t>
            </a:r>
            <a:endParaRPr lang="en-US" sz="1600" b="1" dirty="0">
              <a:solidFill>
                <a:schemeClr val="accent1">
                  <a:lumMod val="50000"/>
                </a:schemeClr>
              </a:solidFill>
            </a:endParaRPr>
          </a:p>
          <a:p>
            <a:pPr algn="ctr"/>
            <a:endParaRPr lang="en-US" b="1" dirty="0">
              <a:solidFill>
                <a:schemeClr val="tx1"/>
              </a:solidFill>
            </a:endParaRPr>
          </a:p>
        </p:txBody>
      </p:sp>
      <p:sp>
        <p:nvSpPr>
          <p:cNvPr id="13" name="Arrow: Chevron 12">
            <a:extLst>
              <a:ext uri="{FF2B5EF4-FFF2-40B4-BE49-F238E27FC236}">
                <a16:creationId xmlns:a16="http://schemas.microsoft.com/office/drawing/2014/main" id="{061890B5-9815-D124-AD08-2DF97CA04933}"/>
              </a:ext>
            </a:extLst>
          </p:cNvPr>
          <p:cNvSpPr/>
          <p:nvPr/>
        </p:nvSpPr>
        <p:spPr>
          <a:xfrm>
            <a:off x="9660769"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A549D2FA-53FB-B9EB-F641-6F653E5D4105}"/>
              </a:ext>
            </a:extLst>
          </p:cNvPr>
          <p:cNvSpPr/>
          <p:nvPr/>
        </p:nvSpPr>
        <p:spPr>
          <a:xfrm>
            <a:off x="7396372" y="1753053"/>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8E31E373-1E75-38B3-F16E-1B1436DB14E5}"/>
              </a:ext>
            </a:extLst>
          </p:cNvPr>
          <p:cNvSpPr/>
          <p:nvPr/>
        </p:nvSpPr>
        <p:spPr>
          <a:xfrm>
            <a:off x="2842238"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60" name="Flowchart: Off-page Connector 59">
            <a:extLst>
              <a:ext uri="{FF2B5EF4-FFF2-40B4-BE49-F238E27FC236}">
                <a16:creationId xmlns:a16="http://schemas.microsoft.com/office/drawing/2014/main" id="{DA59C61F-F434-3EC5-9FCC-237D70511450}"/>
              </a:ext>
            </a:extLst>
          </p:cNvPr>
          <p:cNvSpPr/>
          <p:nvPr/>
        </p:nvSpPr>
        <p:spPr>
          <a:xfrm>
            <a:off x="420517" y="2593090"/>
            <a:ext cx="1974796" cy="3874169"/>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2" name="Group 61">
            <a:extLst>
              <a:ext uri="{FF2B5EF4-FFF2-40B4-BE49-F238E27FC236}">
                <a16:creationId xmlns:a16="http://schemas.microsoft.com/office/drawing/2014/main" id="{0987B57B-00F0-59AD-67A6-76A6CA7CCA0D}"/>
              </a:ext>
            </a:extLst>
          </p:cNvPr>
          <p:cNvGrpSpPr/>
          <p:nvPr/>
        </p:nvGrpSpPr>
        <p:grpSpPr>
          <a:xfrm>
            <a:off x="534252" y="1224876"/>
            <a:ext cx="1975203" cy="523220"/>
            <a:chOff x="1141187" y="5342022"/>
            <a:chExt cx="1975203" cy="523220"/>
          </a:xfrm>
        </p:grpSpPr>
        <p:sp>
          <p:nvSpPr>
            <p:cNvPr id="63" name="TextBox 62">
              <a:extLst>
                <a:ext uri="{FF2B5EF4-FFF2-40B4-BE49-F238E27FC236}">
                  <a16:creationId xmlns:a16="http://schemas.microsoft.com/office/drawing/2014/main" id="{FDF26165-68BD-7757-CB3F-586B05FBDAC7}"/>
                </a:ext>
              </a:extLst>
            </p:cNvPr>
            <p:cNvSpPr txBox="1"/>
            <p:nvPr/>
          </p:nvSpPr>
          <p:spPr>
            <a:xfrm>
              <a:off x="1416724" y="5342022"/>
              <a:ext cx="1699666" cy="523220"/>
            </a:xfrm>
            <a:prstGeom prst="rect">
              <a:avLst/>
            </a:prstGeom>
            <a:noFill/>
          </p:spPr>
          <p:txBody>
            <a:bodyPr wrap="square" rtlCol="0">
              <a:spAutoFit/>
            </a:bodyPr>
            <a:lstStyle/>
            <a:p>
              <a:r>
                <a:rPr lang="de-DE" sz="1400" i="1" dirty="0">
                  <a:solidFill>
                    <a:schemeClr val="accent1">
                      <a:lumMod val="50000"/>
                    </a:schemeClr>
                  </a:solidFill>
                </a:rPr>
                <a:t>Business Analyst</a:t>
              </a:r>
            </a:p>
            <a:p>
              <a:r>
                <a:rPr lang="de-DE" sz="1400" i="1" dirty="0">
                  <a:solidFill>
                    <a:schemeClr val="accent1">
                      <a:lumMod val="50000"/>
                    </a:schemeClr>
                  </a:solidFill>
                </a:rPr>
                <a:t>Data Scientist</a:t>
              </a:r>
              <a:endParaRPr lang="en-US" sz="1400" i="1" dirty="0">
                <a:solidFill>
                  <a:schemeClr val="accent1">
                    <a:lumMod val="50000"/>
                  </a:schemeClr>
                </a:solidFill>
              </a:endParaRPr>
            </a:p>
          </p:txBody>
        </p:sp>
        <p:pic>
          <p:nvPicPr>
            <p:cNvPr id="64" name="Picture 63" descr="A blue glass object with a black background&#10;&#10;Description automatically generated">
              <a:extLst>
                <a:ext uri="{FF2B5EF4-FFF2-40B4-BE49-F238E27FC236}">
                  <a16:creationId xmlns:a16="http://schemas.microsoft.com/office/drawing/2014/main" id="{881B81FB-C048-B562-5917-CCF17C1C8C7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187" y="5414210"/>
              <a:ext cx="275537" cy="423903"/>
            </a:xfrm>
            <a:prstGeom prst="rect">
              <a:avLst/>
            </a:prstGeom>
          </p:spPr>
        </p:pic>
      </p:grpSp>
      <p:sp>
        <p:nvSpPr>
          <p:cNvPr id="65" name="Arrow: Chevron 64">
            <a:extLst>
              <a:ext uri="{FF2B5EF4-FFF2-40B4-BE49-F238E27FC236}">
                <a16:creationId xmlns:a16="http://schemas.microsoft.com/office/drawing/2014/main" id="{0FFB63A2-D571-E601-5393-08139809895E}"/>
              </a:ext>
            </a:extLst>
          </p:cNvPr>
          <p:cNvSpPr/>
          <p:nvPr/>
        </p:nvSpPr>
        <p:spPr>
          <a:xfrm>
            <a:off x="2507081" y="1759946"/>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2: </a:t>
            </a:r>
          </a:p>
          <a:p>
            <a:pPr algn="ctr"/>
            <a:r>
              <a:rPr lang="en-US" sz="1600" b="1" dirty="0" err="1">
                <a:solidFill>
                  <a:schemeClr val="accent1">
                    <a:lumMod val="50000"/>
                  </a:schemeClr>
                </a:solidFill>
              </a:rPr>
              <a:t>Planung</a:t>
            </a:r>
            <a:endParaRPr lang="en-US" sz="1600" b="1" dirty="0">
              <a:solidFill>
                <a:schemeClr val="accent1">
                  <a:lumMod val="50000"/>
                </a:schemeClr>
              </a:solidFill>
            </a:endParaRPr>
          </a:p>
          <a:p>
            <a:pPr algn="ctr"/>
            <a:endParaRPr lang="en-US" b="1" dirty="0">
              <a:solidFill>
                <a:schemeClr val="tx1"/>
              </a:solidFill>
            </a:endParaRPr>
          </a:p>
        </p:txBody>
      </p:sp>
      <p:sp>
        <p:nvSpPr>
          <p:cNvPr id="67" name="Flowchart: Off-page Connector 66">
            <a:extLst>
              <a:ext uri="{FF2B5EF4-FFF2-40B4-BE49-F238E27FC236}">
                <a16:creationId xmlns:a16="http://schemas.microsoft.com/office/drawing/2014/main" id="{86A46F77-2B62-7477-E492-BC9CC85F85ED}"/>
              </a:ext>
            </a:extLst>
          </p:cNvPr>
          <p:cNvSpPr/>
          <p:nvPr/>
        </p:nvSpPr>
        <p:spPr>
          <a:xfrm>
            <a:off x="2770685" y="2593090"/>
            <a:ext cx="1974796" cy="3874169"/>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9" name="Group 68">
            <a:extLst>
              <a:ext uri="{FF2B5EF4-FFF2-40B4-BE49-F238E27FC236}">
                <a16:creationId xmlns:a16="http://schemas.microsoft.com/office/drawing/2014/main" id="{3306E2C3-DA1A-05F2-9D62-E6A2C69482E5}"/>
              </a:ext>
            </a:extLst>
          </p:cNvPr>
          <p:cNvGrpSpPr/>
          <p:nvPr/>
        </p:nvGrpSpPr>
        <p:grpSpPr>
          <a:xfrm>
            <a:off x="2879571" y="956795"/>
            <a:ext cx="1955989" cy="738664"/>
            <a:chOff x="2993871" y="673768"/>
            <a:chExt cx="1955989" cy="738664"/>
          </a:xfrm>
        </p:grpSpPr>
        <p:sp>
          <p:nvSpPr>
            <p:cNvPr id="70" name="TextBox 69">
              <a:extLst>
                <a:ext uri="{FF2B5EF4-FFF2-40B4-BE49-F238E27FC236}">
                  <a16:creationId xmlns:a16="http://schemas.microsoft.com/office/drawing/2014/main" id="{E05526D8-29DE-AAF5-4D9A-83BC5800F423}"/>
                </a:ext>
              </a:extLst>
            </p:cNvPr>
            <p:cNvSpPr txBox="1"/>
            <p:nvPr/>
          </p:nvSpPr>
          <p:spPr>
            <a:xfrm>
              <a:off x="3250194" y="673768"/>
              <a:ext cx="1699666" cy="738664"/>
            </a:xfrm>
            <a:prstGeom prst="rect">
              <a:avLst/>
            </a:prstGeom>
            <a:noFill/>
          </p:spPr>
          <p:txBody>
            <a:bodyPr wrap="square" rtlCol="0">
              <a:spAutoFit/>
            </a:bodyPr>
            <a:lstStyle/>
            <a:p>
              <a:r>
                <a:rPr lang="de-DE" sz="1400" i="1" dirty="0" err="1">
                  <a:solidFill>
                    <a:schemeClr val="accent1">
                      <a:lumMod val="50000"/>
                    </a:schemeClr>
                  </a:solidFill>
                </a:rPr>
                <a:t>Product</a:t>
              </a:r>
              <a:r>
                <a:rPr lang="de-DE" sz="1400" i="1" dirty="0">
                  <a:solidFill>
                    <a:schemeClr val="accent1">
                      <a:lumMod val="50000"/>
                    </a:schemeClr>
                  </a:solidFill>
                </a:rPr>
                <a:t> </a:t>
              </a:r>
              <a:r>
                <a:rPr lang="de-DE" sz="1400" i="1" dirty="0" err="1">
                  <a:solidFill>
                    <a:schemeClr val="accent1">
                      <a:lumMod val="50000"/>
                    </a:schemeClr>
                  </a:solidFill>
                </a:rPr>
                <a:t>Owner</a:t>
              </a:r>
              <a:endParaRPr lang="de-DE" sz="1400" i="1" dirty="0">
                <a:solidFill>
                  <a:schemeClr val="accent1">
                    <a:lumMod val="50000"/>
                  </a:schemeClr>
                </a:solidFill>
              </a:endParaRPr>
            </a:p>
            <a:p>
              <a:r>
                <a:rPr lang="de-DE" sz="1400" i="1" dirty="0">
                  <a:solidFill>
                    <a:schemeClr val="accent1">
                      <a:lumMod val="50000"/>
                    </a:schemeClr>
                  </a:solidFill>
                </a:rPr>
                <a:t>Fachpersonal</a:t>
              </a:r>
            </a:p>
            <a:p>
              <a:r>
                <a:rPr lang="en-US" sz="1400" i="1" dirty="0" err="1">
                  <a:solidFill>
                    <a:schemeClr val="accent1">
                      <a:lumMod val="50000"/>
                    </a:schemeClr>
                  </a:solidFill>
                </a:rPr>
                <a:t>Führungskraft</a:t>
              </a:r>
              <a:endParaRPr lang="en-US" sz="1400" i="1" dirty="0">
                <a:solidFill>
                  <a:schemeClr val="accent1">
                    <a:lumMod val="50000"/>
                  </a:schemeClr>
                </a:solidFill>
              </a:endParaRPr>
            </a:p>
          </p:txBody>
        </p:sp>
        <p:pic>
          <p:nvPicPr>
            <p:cNvPr id="71" name="Picture 70" descr="A blue glass object with a black background&#10;&#10;Description automatically generated">
              <a:extLst>
                <a:ext uri="{FF2B5EF4-FFF2-40B4-BE49-F238E27FC236}">
                  <a16:creationId xmlns:a16="http://schemas.microsoft.com/office/drawing/2014/main" id="{CCE493CF-9085-C479-EC39-03672666DB5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93871" y="973469"/>
              <a:ext cx="275537" cy="423903"/>
            </a:xfrm>
            <a:prstGeom prst="rect">
              <a:avLst/>
            </a:prstGeom>
          </p:spPr>
        </p:pic>
      </p:grpSp>
      <p:grpSp>
        <p:nvGrpSpPr>
          <p:cNvPr id="73" name="Group 72">
            <a:extLst>
              <a:ext uri="{FF2B5EF4-FFF2-40B4-BE49-F238E27FC236}">
                <a16:creationId xmlns:a16="http://schemas.microsoft.com/office/drawing/2014/main" id="{E2405930-4EF7-A9B2-396C-3E8DF1F4F328}"/>
              </a:ext>
            </a:extLst>
          </p:cNvPr>
          <p:cNvGrpSpPr/>
          <p:nvPr/>
        </p:nvGrpSpPr>
        <p:grpSpPr>
          <a:xfrm>
            <a:off x="5088770" y="2593090"/>
            <a:ext cx="2038438" cy="3874169"/>
            <a:chOff x="960615" y="1740568"/>
            <a:chExt cx="2055301" cy="3352800"/>
          </a:xfrm>
          <a:noFill/>
        </p:grpSpPr>
        <p:sp>
          <p:nvSpPr>
            <p:cNvPr id="74" name="Flowchart: Off-page Connector 73">
              <a:extLst>
                <a:ext uri="{FF2B5EF4-FFF2-40B4-BE49-F238E27FC236}">
                  <a16:creationId xmlns:a16="http://schemas.microsoft.com/office/drawing/2014/main" id="{AF0221C8-DBA1-7749-8EB8-47FD133352E7}"/>
                </a:ext>
              </a:extLst>
            </p:cNvPr>
            <p:cNvSpPr/>
            <p:nvPr/>
          </p:nvSpPr>
          <p:spPr>
            <a:xfrm>
              <a:off x="984877"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Box 74">
              <a:extLst>
                <a:ext uri="{FF2B5EF4-FFF2-40B4-BE49-F238E27FC236}">
                  <a16:creationId xmlns:a16="http://schemas.microsoft.com/office/drawing/2014/main" id="{6E4094EE-0A4E-A3D1-7EA0-2D9BD4F88168}"/>
                </a:ext>
              </a:extLst>
            </p:cNvPr>
            <p:cNvSpPr txBox="1"/>
            <p:nvPr/>
          </p:nvSpPr>
          <p:spPr>
            <a:xfrm>
              <a:off x="960615" y="1956915"/>
              <a:ext cx="2055301" cy="287665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Waschen</a:t>
              </a:r>
              <a:r>
                <a:rPr lang="en-US" sz="1400"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spülen</a:t>
              </a:r>
              <a:r>
                <a:rPr lang="en-US" sz="1400"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wiederholen</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Teams </a:t>
              </a:r>
              <a:r>
                <a:rPr lang="en-US" sz="1400" b="1" dirty="0" err="1">
                  <a:solidFill>
                    <a:schemeClr val="accent1">
                      <a:lumMod val="50000"/>
                    </a:schemeClr>
                  </a:solidFill>
                </a:rPr>
                <a:t>bilden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a:solidFill>
                    <a:schemeClr val="accent1">
                      <a:lumMod val="50000"/>
                    </a:schemeClr>
                  </a:solidFill>
                </a:rPr>
                <a:t>TB:</a:t>
              </a:r>
              <a:r>
                <a:rPr lang="en-US" sz="1400" i="1" dirty="0">
                  <a:solidFill>
                    <a:schemeClr val="accent1">
                      <a:lumMod val="50000"/>
                    </a:schemeClr>
                  </a:solidFill>
                </a:rPr>
                <a:t> </a:t>
              </a:r>
              <a:r>
                <a:rPr lang="en-US" sz="1400" i="1" dirty="0" err="1">
                  <a:solidFill>
                    <a:schemeClr val="accent1">
                      <a:lumMod val="50000"/>
                    </a:schemeClr>
                  </a:solidFill>
                </a:rPr>
                <a:t>Technologie</a:t>
              </a:r>
              <a:endParaRPr lang="en-US" sz="1400" i="1"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ML </a:t>
              </a:r>
              <a:r>
                <a:rPr lang="en-US" sz="1400" dirty="0" err="1">
                  <a:solidFill>
                    <a:schemeClr val="accent1">
                      <a:lumMod val="50000"/>
                    </a:schemeClr>
                  </a:solidFill>
                </a:rPr>
                <a:t>Modele</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KI-Services </a:t>
              </a:r>
            </a:p>
            <a:p>
              <a:pPr marL="285750" indent="-285750">
                <a:buFont typeface="Wingdings" panose="05000000000000000000" pitchFamily="2" charset="2"/>
                <a:buChar char="ü"/>
              </a:pPr>
              <a:r>
                <a:rPr lang="en-US" sz="1400" dirty="0">
                  <a:solidFill>
                    <a:schemeClr val="accent1">
                      <a:lumMod val="50000"/>
                    </a:schemeClr>
                  </a:solidFill>
                </a:rPr>
                <a:t>DS: </a:t>
              </a:r>
              <a:r>
                <a:rPr lang="en-US" sz="1400" dirty="0" err="1">
                  <a:solidFill>
                    <a:schemeClr val="accent1">
                      <a:lumMod val="50000"/>
                    </a:schemeClr>
                  </a:solidFill>
                </a:rPr>
                <a:t>Daten</a:t>
              </a:r>
              <a:r>
                <a:rPr lang="en-US" sz="1400" dirty="0">
                  <a:solidFill>
                    <a:schemeClr val="accent1">
                      <a:lumMod val="50000"/>
                    </a:schemeClr>
                  </a:solidFill>
                </a:rPr>
                <a:t> –</a:t>
              </a:r>
            </a:p>
            <a:p>
              <a:pPr marL="742950" lvl="1" indent="-285750">
                <a:buFont typeface="Wingdings" panose="05000000000000000000" pitchFamily="2" charset="2"/>
                <a:buChar char="ü"/>
              </a:pPr>
              <a:r>
                <a:rPr lang="en-US" sz="1400" dirty="0" err="1">
                  <a:solidFill>
                    <a:schemeClr val="accent1">
                      <a:lumMod val="50000"/>
                    </a:schemeClr>
                  </a:solidFill>
                </a:rPr>
                <a:t>Aufbereitung</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Training</a:t>
              </a:r>
            </a:p>
            <a:p>
              <a:pPr marL="742950" lvl="1" indent="-285750">
                <a:buFont typeface="Wingdings" panose="05000000000000000000" pitchFamily="2" charset="2"/>
                <a:buChar char="ü"/>
              </a:pPr>
              <a:r>
                <a:rPr lang="en-US" sz="1400" dirty="0">
                  <a:solidFill>
                    <a:schemeClr val="accent1">
                      <a:lumMod val="50000"/>
                    </a:schemeClr>
                  </a:solidFill>
                </a:rPr>
                <a:t>Refinement</a:t>
              </a:r>
            </a:p>
            <a:p>
              <a:pPr marL="285750" indent="-285750">
                <a:buFont typeface="Wingdings" panose="05000000000000000000" pitchFamily="2" charset="2"/>
                <a:buChar char="ü"/>
              </a:pPr>
              <a:r>
                <a:rPr lang="en-US" sz="1400" dirty="0">
                  <a:solidFill>
                    <a:schemeClr val="accent1">
                      <a:lumMod val="50000"/>
                    </a:schemeClr>
                  </a:solidFill>
                </a:rPr>
                <a:t>F &amp; N: Business </a:t>
              </a:r>
              <a:r>
                <a:rPr lang="en-US" sz="1400" dirty="0" err="1">
                  <a:solidFill>
                    <a:schemeClr val="accent1">
                      <a:lumMod val="50000"/>
                    </a:schemeClr>
                  </a:solidFill>
                </a:rPr>
                <a:t>Logik</a:t>
              </a:r>
              <a:endParaRPr lang="en-US" sz="1400" dirty="0">
                <a:solidFill>
                  <a:schemeClr val="accent1">
                    <a:lumMod val="50000"/>
                  </a:schemeClr>
                </a:solidFill>
              </a:endParaRPr>
            </a:p>
            <a:p>
              <a:endParaRPr lang="en-US" sz="1400" b="1" dirty="0">
                <a:solidFill>
                  <a:schemeClr val="accent1">
                    <a:lumMod val="50000"/>
                  </a:schemeClr>
                </a:solidFill>
              </a:endParaRPr>
            </a:p>
            <a:p>
              <a:r>
                <a:rPr lang="en-US" sz="1400" dirty="0">
                  <a:solidFill>
                    <a:schemeClr val="accent1">
                      <a:lumMod val="50000"/>
                    </a:schemeClr>
                  </a:solidFill>
                </a:rPr>
                <a:t> </a:t>
              </a:r>
              <a:endParaRPr lang="en-US" sz="1400" dirty="0"/>
            </a:p>
          </p:txBody>
        </p:sp>
      </p:grpSp>
      <p:grpSp>
        <p:nvGrpSpPr>
          <p:cNvPr id="76" name="Group 75">
            <a:extLst>
              <a:ext uri="{FF2B5EF4-FFF2-40B4-BE49-F238E27FC236}">
                <a16:creationId xmlns:a16="http://schemas.microsoft.com/office/drawing/2014/main" id="{9339FCD6-2288-0A5B-B56D-E0DFBA04B757}"/>
              </a:ext>
            </a:extLst>
          </p:cNvPr>
          <p:cNvGrpSpPr/>
          <p:nvPr/>
        </p:nvGrpSpPr>
        <p:grpSpPr>
          <a:xfrm>
            <a:off x="4938951" y="956795"/>
            <a:ext cx="2713706" cy="738664"/>
            <a:chOff x="5072301" y="673768"/>
            <a:chExt cx="2713706" cy="738664"/>
          </a:xfrm>
        </p:grpSpPr>
        <p:sp>
          <p:nvSpPr>
            <p:cNvPr id="77" name="TextBox 76">
              <a:extLst>
                <a:ext uri="{FF2B5EF4-FFF2-40B4-BE49-F238E27FC236}">
                  <a16:creationId xmlns:a16="http://schemas.microsoft.com/office/drawing/2014/main" id="{DBDC60B7-0C4C-6943-9410-8D9BE980AC51}"/>
                </a:ext>
              </a:extLst>
            </p:cNvPr>
            <p:cNvSpPr txBox="1"/>
            <p:nvPr/>
          </p:nvSpPr>
          <p:spPr>
            <a:xfrm>
              <a:off x="5354215" y="673768"/>
              <a:ext cx="2431792" cy="738664"/>
            </a:xfrm>
            <a:prstGeom prst="rect">
              <a:avLst/>
            </a:prstGeom>
            <a:noFill/>
          </p:spPr>
          <p:txBody>
            <a:bodyPr wrap="square" rtlCol="0">
              <a:spAutoFit/>
            </a:bodyPr>
            <a:lstStyle/>
            <a:p>
              <a:r>
                <a:rPr lang="de-DE" sz="1400" i="1" dirty="0">
                  <a:solidFill>
                    <a:schemeClr val="accent1">
                      <a:lumMod val="50000"/>
                    </a:schemeClr>
                  </a:solidFill>
                </a:rPr>
                <a:t>Technologieberater (TB)</a:t>
              </a:r>
            </a:p>
            <a:p>
              <a:r>
                <a:rPr lang="de-DE" sz="1400" i="1" dirty="0">
                  <a:solidFill>
                    <a:schemeClr val="accent1">
                      <a:lumMod val="50000"/>
                    </a:schemeClr>
                  </a:solidFill>
                </a:rPr>
                <a:t>Data Scientist (DS)</a:t>
              </a:r>
            </a:p>
            <a:p>
              <a:r>
                <a:rPr lang="de-DE" sz="1400" i="1" dirty="0">
                  <a:solidFill>
                    <a:schemeClr val="accent1">
                      <a:lumMod val="50000"/>
                    </a:schemeClr>
                  </a:solidFill>
                </a:rPr>
                <a:t>Fachpersonal (F) / Nutzer (N)</a:t>
              </a:r>
              <a:endParaRPr lang="en-US" sz="1400" i="1" dirty="0">
                <a:solidFill>
                  <a:schemeClr val="accent1">
                    <a:lumMod val="50000"/>
                  </a:schemeClr>
                </a:solidFill>
              </a:endParaRPr>
            </a:p>
          </p:txBody>
        </p:sp>
        <p:pic>
          <p:nvPicPr>
            <p:cNvPr id="78" name="Picture 77" descr="A blue glass object with a black background&#10;&#10;Description automatically generated">
              <a:extLst>
                <a:ext uri="{FF2B5EF4-FFF2-40B4-BE49-F238E27FC236}">
                  <a16:creationId xmlns:a16="http://schemas.microsoft.com/office/drawing/2014/main" id="{0D16CB5C-F362-2428-63A2-D4F4756A670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72301" y="964785"/>
              <a:ext cx="281914" cy="423903"/>
            </a:xfrm>
            <a:prstGeom prst="rect">
              <a:avLst/>
            </a:prstGeom>
          </p:spPr>
        </p:pic>
      </p:grpSp>
      <p:pic>
        <p:nvPicPr>
          <p:cNvPr id="85" name="Picture 84" descr="A logo with a black background&#10;&#10;Description automatically generated">
            <a:extLst>
              <a:ext uri="{FF2B5EF4-FFF2-40B4-BE49-F238E27FC236}">
                <a16:creationId xmlns:a16="http://schemas.microsoft.com/office/drawing/2014/main" id="{92F4ED1B-5EAE-F3DB-B4C8-90F2B9434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
        <p:nvSpPr>
          <p:cNvPr id="2" name="TextBox 1">
            <a:extLst>
              <a:ext uri="{FF2B5EF4-FFF2-40B4-BE49-F238E27FC236}">
                <a16:creationId xmlns:a16="http://schemas.microsoft.com/office/drawing/2014/main" id="{36F9C7B7-8DD9-A551-C11C-D6FF45507FE4}"/>
              </a:ext>
            </a:extLst>
          </p:cNvPr>
          <p:cNvSpPr txBox="1"/>
          <p:nvPr/>
        </p:nvSpPr>
        <p:spPr>
          <a:xfrm>
            <a:off x="420517" y="2852606"/>
            <a:ext cx="2038438" cy="3323987"/>
          </a:xfrm>
          <a:prstGeom prst="rect">
            <a:avLst/>
          </a:prstGeom>
          <a:noFill/>
          <a:ln>
            <a:noFill/>
          </a:ln>
          <a:effectLst>
            <a:outerShdw blurRad="44450" dist="27940" dir="5400000" algn="ctr">
              <a:srgbClr val="000000">
                <a:alpha val="32000"/>
              </a:srgbClr>
            </a:outerShdw>
          </a:effectLst>
        </p:spPr>
        <p:txBody>
          <a:bodyPr wrap="square" rtlCol="0">
            <a:spAutoFit/>
          </a:bodyPr>
          <a:lstStyle/>
          <a:p>
            <a:pPr algn="ctr"/>
            <a:r>
              <a:rPr lang="en-US" sz="1400" b="1" kern="0" dirty="0">
                <a:latin typeface="Times New Roman" panose="02020603050405020304" pitchFamily="18" charset="0"/>
                <a:ea typeface="Times New Roman" panose="02020603050405020304" pitchFamily="18" charset="0"/>
                <a:cs typeface="Times New Roman" panose="02020603050405020304" pitchFamily="18" charset="0"/>
              </a:rPr>
              <a:t>"Houston, we have a problem.“</a:t>
            </a:r>
          </a:p>
          <a:p>
            <a:pPr algn="ct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KI </a:t>
            </a:r>
            <a:r>
              <a:rPr lang="en-US" sz="1400" b="1" dirty="0" err="1">
                <a:solidFill>
                  <a:schemeClr val="accent1">
                    <a:lumMod val="50000"/>
                  </a:schemeClr>
                </a:solidFill>
              </a:rPr>
              <a:t>Mehrwert</a:t>
            </a:r>
            <a:r>
              <a:rPr lang="en-US" sz="1400" b="1" dirty="0">
                <a:solidFill>
                  <a:schemeClr val="accent1">
                    <a:lumMod val="50000"/>
                  </a:schemeClr>
                </a:solidFill>
              </a:rPr>
              <a:t> verstehen:</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Kostenersparnis</a:t>
            </a:r>
            <a:r>
              <a:rPr lang="en-US" sz="1400" dirty="0">
                <a:solidFill>
                  <a:schemeClr val="accent1">
                    <a:lumMod val="50000"/>
                  </a:schemeClr>
                </a:solidFill>
              </a:rPr>
              <a:t> </a:t>
            </a:r>
          </a:p>
          <a:p>
            <a:pPr marL="285750" indent="-285750">
              <a:buFont typeface="Wingdings" panose="05000000000000000000" pitchFamily="2" charset="2"/>
              <a:buChar char="ü"/>
            </a:pPr>
            <a:r>
              <a:rPr lang="en-US" sz="1400" dirty="0" err="1">
                <a:solidFill>
                  <a:schemeClr val="accent1">
                    <a:lumMod val="50000"/>
                  </a:schemeClr>
                </a:solidFill>
              </a:rPr>
              <a:t>Prozessoptimierung</a:t>
            </a:r>
            <a:endParaRPr lang="en-US" sz="1400" dirty="0">
              <a:solidFill>
                <a:schemeClr val="accent1">
                  <a:lumMod val="50000"/>
                </a:schemeClr>
              </a:solidFill>
            </a:endParaRPr>
          </a:p>
          <a:p>
            <a:pPr marL="285750" indent="-285750">
              <a:buFont typeface="Wingdings" panose="05000000000000000000" pitchFamily="2" charset="2"/>
              <a:buChar char="ü"/>
            </a:pPr>
            <a:r>
              <a:rPr lang="de-DE" sz="1400" dirty="0">
                <a:solidFill>
                  <a:schemeClr val="accent1">
                    <a:lumMod val="50000"/>
                  </a:schemeClr>
                </a:solidFill>
              </a:rPr>
              <a:t>Präzision</a:t>
            </a:r>
          </a:p>
          <a:p>
            <a:pPr marL="285750" indent="-285750">
              <a:buFont typeface="Wingdings" panose="05000000000000000000" pitchFamily="2" charset="2"/>
              <a:buChar char="ü"/>
            </a:pPr>
            <a:r>
              <a:rPr lang="en-US" sz="1400" dirty="0" err="1">
                <a:solidFill>
                  <a:schemeClr val="accent1">
                    <a:lumMod val="50000"/>
                  </a:schemeClr>
                </a:solidFill>
              </a:rPr>
              <a:t>Entlastung</a:t>
            </a:r>
            <a:r>
              <a:rPr lang="en-US" sz="1400" dirty="0">
                <a:solidFill>
                  <a:schemeClr val="accent1">
                    <a:lumMod val="50000"/>
                  </a:schemeClr>
                </a:solidFill>
              </a:rPr>
              <a:t> </a:t>
            </a:r>
            <a:r>
              <a:rPr lang="en-US" sz="1400" dirty="0" err="1">
                <a:solidFill>
                  <a:schemeClr val="accent1">
                    <a:lumMod val="50000"/>
                  </a:schemeClr>
                </a:solidFill>
              </a:rPr>
              <a:t>manueller</a:t>
            </a:r>
            <a:r>
              <a:rPr lang="en-US" sz="1400" dirty="0">
                <a:solidFill>
                  <a:schemeClr val="accent1">
                    <a:lumMod val="50000"/>
                  </a:schemeClr>
                </a:solidFill>
              </a:rPr>
              <a:t> Arbeit</a:t>
            </a:r>
          </a:p>
          <a:p>
            <a:pPr marL="285750" indent="-285750">
              <a:buFont typeface="Wingdings" panose="05000000000000000000" pitchFamily="2" charset="2"/>
              <a:buChar char="ü"/>
            </a:pPr>
            <a:r>
              <a:rPr lang="en-US" sz="1400" dirty="0" err="1">
                <a:solidFill>
                  <a:schemeClr val="accent1">
                    <a:lumMod val="50000"/>
                  </a:schemeClr>
                </a:solidFill>
              </a:rPr>
              <a:t>Erhöhung</a:t>
            </a:r>
            <a:r>
              <a:rPr lang="en-US" sz="1400" dirty="0">
                <a:solidFill>
                  <a:schemeClr val="accent1">
                    <a:lumMod val="50000"/>
                  </a:schemeClr>
                </a:solidFill>
              </a:rPr>
              <a:t> der </a:t>
            </a:r>
            <a:r>
              <a:rPr lang="en-US" sz="1400" dirty="0" err="1">
                <a:solidFill>
                  <a:schemeClr val="accent1">
                    <a:lumMod val="50000"/>
                  </a:schemeClr>
                </a:solidFill>
              </a:rPr>
              <a:t>Bearbeitungs-geschwindigkeit</a:t>
            </a:r>
            <a:endParaRPr lang="en-US" sz="1400" dirty="0">
              <a:solidFill>
                <a:schemeClr val="accent1">
                  <a:lumMod val="50000"/>
                </a:schemeClr>
              </a:solidFill>
            </a:endParaRPr>
          </a:p>
          <a:p>
            <a:endParaRPr lang="en-US" sz="1400" dirty="0"/>
          </a:p>
        </p:txBody>
      </p:sp>
      <p:sp>
        <p:nvSpPr>
          <p:cNvPr id="4" name="TextBox 3">
            <a:extLst>
              <a:ext uri="{FF2B5EF4-FFF2-40B4-BE49-F238E27FC236}">
                <a16:creationId xmlns:a16="http://schemas.microsoft.com/office/drawing/2014/main" id="{29AC167C-E435-76AE-5BF9-3D08FE0DFE30}"/>
              </a:ext>
            </a:extLst>
          </p:cNvPr>
          <p:cNvSpPr txBox="1"/>
          <p:nvPr/>
        </p:nvSpPr>
        <p:spPr>
          <a:xfrm>
            <a:off x="2746622" y="2852606"/>
            <a:ext cx="2088938" cy="397031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Klare</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Vision, flexible </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Bedingungen</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err="1">
                <a:solidFill>
                  <a:schemeClr val="accent1">
                    <a:lumMod val="50000"/>
                  </a:schemeClr>
                </a:solidFill>
              </a:rPr>
              <a:t>Entscheidungen</a:t>
            </a:r>
            <a:r>
              <a:rPr lang="en-US" sz="1400" b="1" dirty="0">
                <a:solidFill>
                  <a:schemeClr val="accent1">
                    <a:lumMod val="50000"/>
                  </a:schemeClr>
                </a:solidFill>
              </a:rPr>
              <a:t> </a:t>
            </a:r>
            <a:r>
              <a:rPr lang="en-US" sz="1400" b="1" dirty="0" err="1">
                <a:solidFill>
                  <a:schemeClr val="accent1">
                    <a:lumMod val="50000"/>
                  </a:schemeClr>
                </a:solidFill>
              </a:rPr>
              <a:t>treffen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Analysen</a:t>
            </a:r>
            <a:r>
              <a:rPr lang="en-US" sz="1400" dirty="0">
                <a:solidFill>
                  <a:schemeClr val="accent1">
                    <a:lumMod val="50000"/>
                  </a:schemeClr>
                </a:solidFill>
              </a:rPr>
              <a:t>, </a:t>
            </a:r>
            <a:r>
              <a:rPr lang="en-US" sz="1400" dirty="0" err="1">
                <a:solidFill>
                  <a:schemeClr val="accent1">
                    <a:lumMod val="50000"/>
                  </a:schemeClr>
                </a:solidFill>
              </a:rPr>
              <a:t>z.B.</a:t>
            </a:r>
            <a:r>
              <a:rPr lang="en-US" sz="1400" dirty="0">
                <a:solidFill>
                  <a:schemeClr val="accent1">
                    <a:lumMod val="50000"/>
                  </a:schemeClr>
                </a:solidFill>
              </a:rPr>
              <a:t> </a:t>
            </a:r>
            <a:r>
              <a:rPr lang="en-US" sz="1400" dirty="0" err="1">
                <a:solidFill>
                  <a:schemeClr val="accent1">
                    <a:lumMod val="50000"/>
                  </a:schemeClr>
                </a:solidFill>
              </a:rPr>
              <a:t>Kosten-Nutzen</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KI_Modelle</a:t>
            </a:r>
            <a:r>
              <a:rPr lang="en-US" sz="1400" dirty="0">
                <a:solidFill>
                  <a:schemeClr val="accent1">
                    <a:lumMod val="50000"/>
                  </a:schemeClr>
                </a:solidFill>
              </a:rPr>
              <a:t> und -</a:t>
            </a:r>
            <a:r>
              <a:rPr lang="en-US" sz="1400" dirty="0" err="1">
                <a:solidFill>
                  <a:schemeClr val="accent1">
                    <a:lumMod val="50000"/>
                  </a:schemeClr>
                </a:solidFill>
              </a:rPr>
              <a:t>Anteil</a:t>
            </a:r>
            <a:r>
              <a:rPr lang="en-US" sz="1400" dirty="0">
                <a:solidFill>
                  <a:schemeClr val="accent1">
                    <a:lumMod val="50000"/>
                  </a:schemeClr>
                </a:solidFill>
              </a:rPr>
              <a:t> </a:t>
            </a:r>
            <a:r>
              <a:rPr lang="en-US" sz="1400" dirty="0" err="1">
                <a:solidFill>
                  <a:schemeClr val="accent1">
                    <a:lumMod val="50000"/>
                  </a:schemeClr>
                </a:solidFill>
              </a:rPr>
              <a:t>im</a:t>
            </a:r>
            <a:r>
              <a:rPr lang="en-US" sz="1400" dirty="0">
                <a:solidFill>
                  <a:schemeClr val="accent1">
                    <a:lumMod val="50000"/>
                  </a:schemeClr>
                </a:solidFill>
              </a:rPr>
              <a:t> Framework</a:t>
            </a:r>
          </a:p>
          <a:p>
            <a:pPr marL="285750" indent="-285750">
              <a:buFont typeface="Wingdings" panose="05000000000000000000" pitchFamily="2" charset="2"/>
              <a:buChar char="ü"/>
            </a:pPr>
            <a:r>
              <a:rPr lang="en-US" sz="1400" dirty="0">
                <a:solidFill>
                  <a:schemeClr val="accent1">
                    <a:lumMod val="50000"/>
                  </a:schemeClr>
                </a:solidFill>
              </a:rPr>
              <a:t>KI - </a:t>
            </a:r>
            <a:r>
              <a:rPr lang="en-US" sz="1400" dirty="0" err="1">
                <a:solidFill>
                  <a:schemeClr val="accent1">
                    <a:lumMod val="50000"/>
                  </a:schemeClr>
                </a:solidFill>
              </a:rPr>
              <a:t>Projekttyp</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Benchmarking</a:t>
            </a:r>
          </a:p>
          <a:p>
            <a:pPr marL="742950" lvl="1" indent="-285750">
              <a:buFont typeface="Wingdings" panose="05000000000000000000" pitchFamily="2" charset="2"/>
              <a:buChar char="ü"/>
            </a:pPr>
            <a:r>
              <a:rPr lang="en-US" sz="1400" dirty="0">
                <a:solidFill>
                  <a:schemeClr val="accent1">
                    <a:lumMod val="50000"/>
                  </a:schemeClr>
                </a:solidFill>
              </a:rPr>
              <a:t>PoC</a:t>
            </a:r>
          </a:p>
          <a:p>
            <a:pPr marL="742950" lvl="1" indent="-285750">
              <a:buFont typeface="Wingdings" panose="05000000000000000000" pitchFamily="2" charset="2"/>
              <a:buChar char="ü"/>
            </a:pPr>
            <a:r>
              <a:rPr lang="en-US" sz="1400" dirty="0">
                <a:solidFill>
                  <a:schemeClr val="accent1">
                    <a:lumMod val="50000"/>
                  </a:schemeClr>
                </a:solidFill>
              </a:rPr>
              <a:t>MVP</a:t>
            </a:r>
          </a:p>
          <a:p>
            <a:pPr marL="742950" lvl="1" indent="-285750">
              <a:buFont typeface="Wingdings" panose="05000000000000000000" pitchFamily="2" charset="2"/>
              <a:buChar char="ü"/>
            </a:pPr>
            <a:r>
              <a:rPr lang="en-US" sz="1400" dirty="0" err="1">
                <a:solidFill>
                  <a:schemeClr val="accent1">
                    <a:lumMod val="50000"/>
                  </a:schemeClr>
                </a:solidFill>
              </a:rPr>
              <a:t>Erw</a:t>
            </a:r>
            <a:r>
              <a:rPr lang="en-US" sz="1400" dirty="0">
                <a:solidFill>
                  <a:schemeClr val="accent1">
                    <a:lumMod val="50000"/>
                  </a:schemeClr>
                </a:solidFill>
              </a:rPr>
              <a:t>.</a:t>
            </a:r>
          </a:p>
          <a:p>
            <a:pPr marL="285750" indent="-285750">
              <a:buFont typeface="Wingdings" panose="05000000000000000000" pitchFamily="2" charset="2"/>
              <a:buChar char="ü"/>
            </a:pPr>
            <a:endParaRPr lang="en-US" sz="1400" dirty="0">
              <a:solidFill>
                <a:schemeClr val="accent1">
                  <a:lumMod val="50000"/>
                </a:schemeClr>
              </a:solidFill>
            </a:endParaRPr>
          </a:p>
          <a:p>
            <a:endParaRPr lang="en-US" sz="1400" b="1" dirty="0">
              <a:solidFill>
                <a:schemeClr val="accent1">
                  <a:lumMod val="50000"/>
                </a:schemeClr>
              </a:solidFill>
            </a:endParaRPr>
          </a:p>
          <a:p>
            <a:r>
              <a:rPr lang="en-US" sz="1400" dirty="0">
                <a:solidFill>
                  <a:schemeClr val="accent1">
                    <a:lumMod val="50000"/>
                  </a:schemeClr>
                </a:solidFill>
              </a:rPr>
              <a:t> </a:t>
            </a:r>
            <a:endParaRPr lang="en-US" sz="1400" dirty="0"/>
          </a:p>
        </p:txBody>
      </p:sp>
    </p:spTree>
    <p:extLst>
      <p:ext uri="{BB962C8B-B14F-4D97-AF65-F5344CB8AC3E}">
        <p14:creationId xmlns:p14="http://schemas.microsoft.com/office/powerpoint/2010/main" val="235166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Arrow: Chevron 71">
            <a:extLst>
              <a:ext uri="{FF2B5EF4-FFF2-40B4-BE49-F238E27FC236}">
                <a16:creationId xmlns:a16="http://schemas.microsoft.com/office/drawing/2014/main" id="{D8CE88CE-70C7-A21D-D96E-D308B52E0FE9}"/>
              </a:ext>
            </a:extLst>
          </p:cNvPr>
          <p:cNvSpPr/>
          <p:nvPr/>
        </p:nvSpPr>
        <p:spPr>
          <a:xfrm>
            <a:off x="4849229" y="1759946"/>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3: </a:t>
            </a:r>
            <a:r>
              <a:rPr lang="en-US" sz="1600" b="1" dirty="0" err="1">
                <a:solidFill>
                  <a:schemeClr val="accent1">
                    <a:lumMod val="50000"/>
                  </a:schemeClr>
                </a:solidFill>
              </a:rPr>
              <a:t>Ausführung</a:t>
            </a:r>
            <a:r>
              <a:rPr lang="en-US" sz="1600" b="1" dirty="0">
                <a:solidFill>
                  <a:schemeClr val="accent1">
                    <a:lumMod val="50000"/>
                  </a:schemeClr>
                </a:solidFill>
              </a:rPr>
              <a:t> </a:t>
            </a:r>
          </a:p>
          <a:p>
            <a:pPr algn="ctr"/>
            <a:endParaRPr lang="en-US" b="1" dirty="0">
              <a:solidFill>
                <a:schemeClr val="tx1"/>
              </a:solidFill>
            </a:endParaRPr>
          </a:p>
        </p:txBody>
      </p:sp>
      <p:sp>
        <p:nvSpPr>
          <p:cNvPr id="4" name="Arrow: Chevron 3">
            <a:extLst>
              <a:ext uri="{FF2B5EF4-FFF2-40B4-BE49-F238E27FC236}">
                <a16:creationId xmlns:a16="http://schemas.microsoft.com/office/drawing/2014/main" id="{3EAEF1DC-6F02-3243-6291-313E00AE1C6B}"/>
              </a:ext>
            </a:extLst>
          </p:cNvPr>
          <p:cNvSpPr/>
          <p:nvPr/>
        </p:nvSpPr>
        <p:spPr>
          <a:xfrm>
            <a:off x="7265548" y="1770835"/>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4: </a:t>
            </a:r>
            <a:r>
              <a:rPr lang="en-US" sz="1600" b="1" dirty="0" err="1">
                <a:solidFill>
                  <a:schemeClr val="accent1">
                    <a:lumMod val="50000"/>
                  </a:schemeClr>
                </a:solidFill>
              </a:rPr>
              <a:t>Überwachung</a:t>
            </a:r>
            <a:r>
              <a:rPr lang="en-US" sz="1600" b="1" dirty="0">
                <a:solidFill>
                  <a:schemeClr val="accent1">
                    <a:lumMod val="50000"/>
                  </a:schemeClr>
                </a:solidFill>
              </a:rPr>
              <a:t> </a:t>
            </a:r>
          </a:p>
          <a:p>
            <a:pPr algn="ctr"/>
            <a:endParaRPr lang="en-US" b="1" dirty="0">
              <a:solidFill>
                <a:schemeClr val="tx1"/>
              </a:solidFill>
            </a:endParaRPr>
          </a:p>
        </p:txBody>
      </p:sp>
      <p:sp>
        <p:nvSpPr>
          <p:cNvPr id="17" name="Cylinder 16">
            <a:extLst>
              <a:ext uri="{FF2B5EF4-FFF2-40B4-BE49-F238E27FC236}">
                <a16:creationId xmlns:a16="http://schemas.microsoft.com/office/drawing/2014/main" id="{F4F283F2-A432-AD1D-8552-3DD4E1FC7B90}"/>
              </a:ext>
            </a:extLst>
          </p:cNvPr>
          <p:cNvSpPr/>
          <p:nvPr/>
        </p:nvSpPr>
        <p:spPr>
          <a:xfrm rot="5400000">
            <a:off x="958004" y="1005654"/>
            <a:ext cx="390546" cy="2217319"/>
          </a:xfrm>
          <a:prstGeom prst="can">
            <a:avLst>
              <a:gd name="adj" fmla="val 478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KI-Projektphasen: Überwachung</a:t>
            </a:r>
            <a:endParaRPr lang="en-US" sz="3600" dirty="0">
              <a:solidFill>
                <a:srgbClr val="C00000"/>
              </a:solidFill>
            </a:endParaRPr>
          </a:p>
        </p:txBody>
      </p:sp>
      <p:sp>
        <p:nvSpPr>
          <p:cNvPr id="3" name="Arrow: Chevron 2">
            <a:extLst>
              <a:ext uri="{FF2B5EF4-FFF2-40B4-BE49-F238E27FC236}">
                <a16:creationId xmlns:a16="http://schemas.microsoft.com/office/drawing/2014/main" id="{FBD74F73-ABBF-C8BF-631D-18AA2EED2B7C}"/>
              </a:ext>
            </a:extLst>
          </p:cNvPr>
          <p:cNvSpPr/>
          <p:nvPr/>
        </p:nvSpPr>
        <p:spPr>
          <a:xfrm>
            <a:off x="156913" y="1759948"/>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1: </a:t>
            </a:r>
          </a:p>
          <a:p>
            <a:pPr algn="ctr"/>
            <a:r>
              <a:rPr lang="en-US" sz="1600" b="1" dirty="0" err="1">
                <a:solidFill>
                  <a:schemeClr val="accent1">
                    <a:lumMod val="50000"/>
                  </a:schemeClr>
                </a:solidFill>
              </a:rPr>
              <a:t>Initiierung</a:t>
            </a:r>
            <a:endParaRPr lang="en-US" sz="1600" b="1" dirty="0">
              <a:solidFill>
                <a:schemeClr val="accent1">
                  <a:lumMod val="50000"/>
                </a:schemeClr>
              </a:solidFill>
            </a:endParaRPr>
          </a:p>
          <a:p>
            <a:pPr algn="ctr"/>
            <a:endParaRPr lang="en-US" b="1" dirty="0">
              <a:solidFill>
                <a:schemeClr val="tx1"/>
              </a:solidFill>
            </a:endParaRPr>
          </a:p>
        </p:txBody>
      </p:sp>
      <p:sp>
        <p:nvSpPr>
          <p:cNvPr id="13" name="Arrow: Chevron 12">
            <a:extLst>
              <a:ext uri="{FF2B5EF4-FFF2-40B4-BE49-F238E27FC236}">
                <a16:creationId xmlns:a16="http://schemas.microsoft.com/office/drawing/2014/main" id="{061890B5-9815-D124-AD08-2DF97CA04933}"/>
              </a:ext>
            </a:extLst>
          </p:cNvPr>
          <p:cNvSpPr/>
          <p:nvPr/>
        </p:nvSpPr>
        <p:spPr>
          <a:xfrm>
            <a:off x="9660769"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8E31E373-1E75-38B3-F16E-1B1436DB14E5}"/>
              </a:ext>
            </a:extLst>
          </p:cNvPr>
          <p:cNvSpPr/>
          <p:nvPr/>
        </p:nvSpPr>
        <p:spPr>
          <a:xfrm>
            <a:off x="2842238"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60" name="Flowchart: Off-page Connector 59">
            <a:extLst>
              <a:ext uri="{FF2B5EF4-FFF2-40B4-BE49-F238E27FC236}">
                <a16:creationId xmlns:a16="http://schemas.microsoft.com/office/drawing/2014/main" id="{DA59C61F-F434-3EC5-9FCC-237D70511450}"/>
              </a:ext>
            </a:extLst>
          </p:cNvPr>
          <p:cNvSpPr/>
          <p:nvPr/>
        </p:nvSpPr>
        <p:spPr>
          <a:xfrm>
            <a:off x="420517" y="2593090"/>
            <a:ext cx="1974796" cy="3874169"/>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2" name="Group 61">
            <a:extLst>
              <a:ext uri="{FF2B5EF4-FFF2-40B4-BE49-F238E27FC236}">
                <a16:creationId xmlns:a16="http://schemas.microsoft.com/office/drawing/2014/main" id="{0987B57B-00F0-59AD-67A6-76A6CA7CCA0D}"/>
              </a:ext>
            </a:extLst>
          </p:cNvPr>
          <p:cNvGrpSpPr/>
          <p:nvPr/>
        </p:nvGrpSpPr>
        <p:grpSpPr>
          <a:xfrm>
            <a:off x="534252" y="1224876"/>
            <a:ext cx="1975203" cy="523220"/>
            <a:chOff x="1141187" y="5342022"/>
            <a:chExt cx="1975203" cy="523220"/>
          </a:xfrm>
        </p:grpSpPr>
        <p:sp>
          <p:nvSpPr>
            <p:cNvPr id="63" name="TextBox 62">
              <a:extLst>
                <a:ext uri="{FF2B5EF4-FFF2-40B4-BE49-F238E27FC236}">
                  <a16:creationId xmlns:a16="http://schemas.microsoft.com/office/drawing/2014/main" id="{FDF26165-68BD-7757-CB3F-586B05FBDAC7}"/>
                </a:ext>
              </a:extLst>
            </p:cNvPr>
            <p:cNvSpPr txBox="1"/>
            <p:nvPr/>
          </p:nvSpPr>
          <p:spPr>
            <a:xfrm>
              <a:off x="1416724" y="5342022"/>
              <a:ext cx="1699666" cy="523220"/>
            </a:xfrm>
            <a:prstGeom prst="rect">
              <a:avLst/>
            </a:prstGeom>
            <a:noFill/>
          </p:spPr>
          <p:txBody>
            <a:bodyPr wrap="square" rtlCol="0">
              <a:spAutoFit/>
            </a:bodyPr>
            <a:lstStyle/>
            <a:p>
              <a:r>
                <a:rPr lang="de-DE" sz="1400" i="1" dirty="0">
                  <a:solidFill>
                    <a:schemeClr val="accent1">
                      <a:lumMod val="50000"/>
                    </a:schemeClr>
                  </a:solidFill>
                </a:rPr>
                <a:t>Business Analyst</a:t>
              </a:r>
            </a:p>
            <a:p>
              <a:r>
                <a:rPr lang="de-DE" sz="1400" i="1" dirty="0">
                  <a:solidFill>
                    <a:schemeClr val="accent1">
                      <a:lumMod val="50000"/>
                    </a:schemeClr>
                  </a:solidFill>
                </a:rPr>
                <a:t>Data Scientist</a:t>
              </a:r>
              <a:endParaRPr lang="en-US" sz="1400" i="1" dirty="0">
                <a:solidFill>
                  <a:schemeClr val="accent1">
                    <a:lumMod val="50000"/>
                  </a:schemeClr>
                </a:solidFill>
              </a:endParaRPr>
            </a:p>
          </p:txBody>
        </p:sp>
        <p:pic>
          <p:nvPicPr>
            <p:cNvPr id="64" name="Picture 63" descr="A blue glass object with a black background&#10;&#10;Description automatically generated">
              <a:extLst>
                <a:ext uri="{FF2B5EF4-FFF2-40B4-BE49-F238E27FC236}">
                  <a16:creationId xmlns:a16="http://schemas.microsoft.com/office/drawing/2014/main" id="{881B81FB-C048-B562-5917-CCF17C1C8C7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187" y="5414210"/>
              <a:ext cx="275537" cy="423903"/>
            </a:xfrm>
            <a:prstGeom prst="rect">
              <a:avLst/>
            </a:prstGeom>
          </p:spPr>
        </p:pic>
      </p:grpSp>
      <p:sp>
        <p:nvSpPr>
          <p:cNvPr id="65" name="Arrow: Chevron 64">
            <a:extLst>
              <a:ext uri="{FF2B5EF4-FFF2-40B4-BE49-F238E27FC236}">
                <a16:creationId xmlns:a16="http://schemas.microsoft.com/office/drawing/2014/main" id="{0FFB63A2-D571-E601-5393-08139809895E}"/>
              </a:ext>
            </a:extLst>
          </p:cNvPr>
          <p:cNvSpPr/>
          <p:nvPr/>
        </p:nvSpPr>
        <p:spPr>
          <a:xfrm>
            <a:off x="2507081" y="1759946"/>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2: </a:t>
            </a:r>
          </a:p>
          <a:p>
            <a:pPr algn="ctr"/>
            <a:r>
              <a:rPr lang="en-US" sz="1600" b="1" dirty="0" err="1">
                <a:solidFill>
                  <a:schemeClr val="accent1">
                    <a:lumMod val="50000"/>
                  </a:schemeClr>
                </a:solidFill>
              </a:rPr>
              <a:t>Planung</a:t>
            </a:r>
            <a:endParaRPr lang="en-US" sz="1600" b="1" dirty="0">
              <a:solidFill>
                <a:schemeClr val="accent1">
                  <a:lumMod val="50000"/>
                </a:schemeClr>
              </a:solidFill>
            </a:endParaRPr>
          </a:p>
          <a:p>
            <a:pPr algn="ctr"/>
            <a:endParaRPr lang="en-US" b="1" dirty="0">
              <a:solidFill>
                <a:schemeClr val="tx1"/>
              </a:solidFill>
            </a:endParaRPr>
          </a:p>
        </p:txBody>
      </p:sp>
      <p:sp>
        <p:nvSpPr>
          <p:cNvPr id="67" name="Flowchart: Off-page Connector 66">
            <a:extLst>
              <a:ext uri="{FF2B5EF4-FFF2-40B4-BE49-F238E27FC236}">
                <a16:creationId xmlns:a16="http://schemas.microsoft.com/office/drawing/2014/main" id="{86A46F77-2B62-7477-E492-BC9CC85F85ED}"/>
              </a:ext>
            </a:extLst>
          </p:cNvPr>
          <p:cNvSpPr/>
          <p:nvPr/>
        </p:nvSpPr>
        <p:spPr>
          <a:xfrm>
            <a:off x="2770685" y="2593090"/>
            <a:ext cx="1974796" cy="3874169"/>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9" name="Group 68">
            <a:extLst>
              <a:ext uri="{FF2B5EF4-FFF2-40B4-BE49-F238E27FC236}">
                <a16:creationId xmlns:a16="http://schemas.microsoft.com/office/drawing/2014/main" id="{3306E2C3-DA1A-05F2-9D62-E6A2C69482E5}"/>
              </a:ext>
            </a:extLst>
          </p:cNvPr>
          <p:cNvGrpSpPr/>
          <p:nvPr/>
        </p:nvGrpSpPr>
        <p:grpSpPr>
          <a:xfrm>
            <a:off x="2879571" y="956795"/>
            <a:ext cx="1955989" cy="738664"/>
            <a:chOff x="2993871" y="673768"/>
            <a:chExt cx="1955989" cy="738664"/>
          </a:xfrm>
        </p:grpSpPr>
        <p:sp>
          <p:nvSpPr>
            <p:cNvPr id="70" name="TextBox 69">
              <a:extLst>
                <a:ext uri="{FF2B5EF4-FFF2-40B4-BE49-F238E27FC236}">
                  <a16:creationId xmlns:a16="http://schemas.microsoft.com/office/drawing/2014/main" id="{E05526D8-29DE-AAF5-4D9A-83BC5800F423}"/>
                </a:ext>
              </a:extLst>
            </p:cNvPr>
            <p:cNvSpPr txBox="1"/>
            <p:nvPr/>
          </p:nvSpPr>
          <p:spPr>
            <a:xfrm>
              <a:off x="3250194" y="673768"/>
              <a:ext cx="1699666" cy="738664"/>
            </a:xfrm>
            <a:prstGeom prst="rect">
              <a:avLst/>
            </a:prstGeom>
            <a:noFill/>
          </p:spPr>
          <p:txBody>
            <a:bodyPr wrap="square" rtlCol="0">
              <a:spAutoFit/>
            </a:bodyPr>
            <a:lstStyle/>
            <a:p>
              <a:r>
                <a:rPr lang="de-DE" sz="1400" i="1" dirty="0" err="1">
                  <a:solidFill>
                    <a:schemeClr val="accent1">
                      <a:lumMod val="50000"/>
                    </a:schemeClr>
                  </a:solidFill>
                </a:rPr>
                <a:t>Product</a:t>
              </a:r>
              <a:r>
                <a:rPr lang="de-DE" sz="1400" i="1" dirty="0">
                  <a:solidFill>
                    <a:schemeClr val="accent1">
                      <a:lumMod val="50000"/>
                    </a:schemeClr>
                  </a:solidFill>
                </a:rPr>
                <a:t> </a:t>
              </a:r>
              <a:r>
                <a:rPr lang="de-DE" sz="1400" i="1" dirty="0" err="1">
                  <a:solidFill>
                    <a:schemeClr val="accent1">
                      <a:lumMod val="50000"/>
                    </a:schemeClr>
                  </a:solidFill>
                </a:rPr>
                <a:t>Owner</a:t>
              </a:r>
              <a:endParaRPr lang="de-DE" sz="1400" i="1" dirty="0">
                <a:solidFill>
                  <a:schemeClr val="accent1">
                    <a:lumMod val="50000"/>
                  </a:schemeClr>
                </a:solidFill>
              </a:endParaRPr>
            </a:p>
            <a:p>
              <a:r>
                <a:rPr lang="de-DE" sz="1400" i="1" dirty="0">
                  <a:solidFill>
                    <a:schemeClr val="accent1">
                      <a:lumMod val="50000"/>
                    </a:schemeClr>
                  </a:solidFill>
                </a:rPr>
                <a:t>Fachpersonal</a:t>
              </a:r>
            </a:p>
            <a:p>
              <a:r>
                <a:rPr lang="en-US" sz="1400" i="1" dirty="0" err="1">
                  <a:solidFill>
                    <a:schemeClr val="accent1">
                      <a:lumMod val="50000"/>
                    </a:schemeClr>
                  </a:solidFill>
                </a:rPr>
                <a:t>Führungskraft</a:t>
              </a:r>
              <a:endParaRPr lang="en-US" sz="1400" i="1" dirty="0">
                <a:solidFill>
                  <a:schemeClr val="accent1">
                    <a:lumMod val="50000"/>
                  </a:schemeClr>
                </a:solidFill>
              </a:endParaRPr>
            </a:p>
          </p:txBody>
        </p:sp>
        <p:pic>
          <p:nvPicPr>
            <p:cNvPr id="71" name="Picture 70" descr="A blue glass object with a black background&#10;&#10;Description automatically generated">
              <a:extLst>
                <a:ext uri="{FF2B5EF4-FFF2-40B4-BE49-F238E27FC236}">
                  <a16:creationId xmlns:a16="http://schemas.microsoft.com/office/drawing/2014/main" id="{CCE493CF-9085-C479-EC39-03672666DB5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93871" y="973469"/>
              <a:ext cx="275537" cy="423903"/>
            </a:xfrm>
            <a:prstGeom prst="rect">
              <a:avLst/>
            </a:prstGeom>
          </p:spPr>
        </p:pic>
      </p:grpSp>
      <p:grpSp>
        <p:nvGrpSpPr>
          <p:cNvPr id="73" name="Group 72">
            <a:extLst>
              <a:ext uri="{FF2B5EF4-FFF2-40B4-BE49-F238E27FC236}">
                <a16:creationId xmlns:a16="http://schemas.microsoft.com/office/drawing/2014/main" id="{E2405930-4EF7-A9B2-396C-3E8DF1F4F328}"/>
              </a:ext>
            </a:extLst>
          </p:cNvPr>
          <p:cNvGrpSpPr/>
          <p:nvPr/>
        </p:nvGrpSpPr>
        <p:grpSpPr>
          <a:xfrm>
            <a:off x="5088770" y="2593090"/>
            <a:ext cx="2038438" cy="3874169"/>
            <a:chOff x="960615" y="1740568"/>
            <a:chExt cx="2055301" cy="3352800"/>
          </a:xfrm>
          <a:noFill/>
        </p:grpSpPr>
        <p:sp>
          <p:nvSpPr>
            <p:cNvPr id="74" name="Flowchart: Off-page Connector 73">
              <a:extLst>
                <a:ext uri="{FF2B5EF4-FFF2-40B4-BE49-F238E27FC236}">
                  <a16:creationId xmlns:a16="http://schemas.microsoft.com/office/drawing/2014/main" id="{AF0221C8-DBA1-7749-8EB8-47FD133352E7}"/>
                </a:ext>
              </a:extLst>
            </p:cNvPr>
            <p:cNvSpPr/>
            <p:nvPr/>
          </p:nvSpPr>
          <p:spPr>
            <a:xfrm>
              <a:off x="984877"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Box 74">
              <a:extLst>
                <a:ext uri="{FF2B5EF4-FFF2-40B4-BE49-F238E27FC236}">
                  <a16:creationId xmlns:a16="http://schemas.microsoft.com/office/drawing/2014/main" id="{6E4094EE-0A4E-A3D1-7EA0-2D9BD4F88168}"/>
                </a:ext>
              </a:extLst>
            </p:cNvPr>
            <p:cNvSpPr txBox="1"/>
            <p:nvPr/>
          </p:nvSpPr>
          <p:spPr>
            <a:xfrm>
              <a:off x="960615" y="1956915"/>
              <a:ext cx="2055301" cy="287665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Waschen</a:t>
              </a:r>
              <a:r>
                <a:rPr lang="en-US" sz="1400"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spülen</a:t>
              </a:r>
              <a:r>
                <a:rPr lang="en-US" sz="1400"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wiederholen</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Teams </a:t>
              </a:r>
              <a:r>
                <a:rPr lang="en-US" sz="1400" b="1" dirty="0" err="1">
                  <a:solidFill>
                    <a:schemeClr val="accent1">
                      <a:lumMod val="50000"/>
                    </a:schemeClr>
                  </a:solidFill>
                </a:rPr>
                <a:t>bilden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a:solidFill>
                    <a:schemeClr val="accent1">
                      <a:lumMod val="50000"/>
                    </a:schemeClr>
                  </a:solidFill>
                </a:rPr>
                <a:t>TB:</a:t>
              </a:r>
              <a:r>
                <a:rPr lang="en-US" sz="1400" i="1" dirty="0">
                  <a:solidFill>
                    <a:schemeClr val="accent1">
                      <a:lumMod val="50000"/>
                    </a:schemeClr>
                  </a:solidFill>
                </a:rPr>
                <a:t> </a:t>
              </a:r>
              <a:r>
                <a:rPr lang="en-US" sz="1400" i="1" dirty="0" err="1">
                  <a:solidFill>
                    <a:schemeClr val="accent1">
                      <a:lumMod val="50000"/>
                    </a:schemeClr>
                  </a:solidFill>
                </a:rPr>
                <a:t>Technologie</a:t>
              </a:r>
              <a:endParaRPr lang="en-US" sz="1400" i="1"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ML </a:t>
              </a:r>
              <a:r>
                <a:rPr lang="en-US" sz="1400" dirty="0" err="1">
                  <a:solidFill>
                    <a:schemeClr val="accent1">
                      <a:lumMod val="50000"/>
                    </a:schemeClr>
                  </a:solidFill>
                </a:rPr>
                <a:t>Modele</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KI-Services </a:t>
              </a:r>
            </a:p>
            <a:p>
              <a:pPr marL="285750" indent="-285750">
                <a:buFont typeface="Wingdings" panose="05000000000000000000" pitchFamily="2" charset="2"/>
                <a:buChar char="ü"/>
              </a:pPr>
              <a:r>
                <a:rPr lang="en-US" sz="1400" dirty="0">
                  <a:solidFill>
                    <a:schemeClr val="accent1">
                      <a:lumMod val="50000"/>
                    </a:schemeClr>
                  </a:solidFill>
                </a:rPr>
                <a:t>DS: </a:t>
              </a:r>
              <a:r>
                <a:rPr lang="en-US" sz="1400" dirty="0" err="1">
                  <a:solidFill>
                    <a:schemeClr val="accent1">
                      <a:lumMod val="50000"/>
                    </a:schemeClr>
                  </a:solidFill>
                </a:rPr>
                <a:t>Daten</a:t>
              </a:r>
              <a:r>
                <a:rPr lang="en-US" sz="1400" dirty="0">
                  <a:solidFill>
                    <a:schemeClr val="accent1">
                      <a:lumMod val="50000"/>
                    </a:schemeClr>
                  </a:solidFill>
                </a:rPr>
                <a:t> –</a:t>
              </a:r>
            </a:p>
            <a:p>
              <a:pPr marL="742950" lvl="1" indent="-285750">
                <a:buFont typeface="Wingdings" panose="05000000000000000000" pitchFamily="2" charset="2"/>
                <a:buChar char="ü"/>
              </a:pPr>
              <a:r>
                <a:rPr lang="en-US" sz="1400" dirty="0" err="1">
                  <a:solidFill>
                    <a:schemeClr val="accent1">
                      <a:lumMod val="50000"/>
                    </a:schemeClr>
                  </a:solidFill>
                </a:rPr>
                <a:t>Aufbereitung</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Training</a:t>
              </a:r>
            </a:p>
            <a:p>
              <a:pPr marL="742950" lvl="1" indent="-285750">
                <a:buFont typeface="Wingdings" panose="05000000000000000000" pitchFamily="2" charset="2"/>
                <a:buChar char="ü"/>
              </a:pPr>
              <a:r>
                <a:rPr lang="en-US" sz="1400" dirty="0">
                  <a:solidFill>
                    <a:schemeClr val="accent1">
                      <a:lumMod val="50000"/>
                    </a:schemeClr>
                  </a:solidFill>
                </a:rPr>
                <a:t>Refinement</a:t>
              </a:r>
            </a:p>
            <a:p>
              <a:pPr marL="285750" indent="-285750">
                <a:buFont typeface="Wingdings" panose="05000000000000000000" pitchFamily="2" charset="2"/>
                <a:buChar char="ü"/>
              </a:pPr>
              <a:r>
                <a:rPr lang="en-US" sz="1400" dirty="0">
                  <a:solidFill>
                    <a:schemeClr val="accent1">
                      <a:lumMod val="50000"/>
                    </a:schemeClr>
                  </a:solidFill>
                </a:rPr>
                <a:t>F &amp; N: Business </a:t>
              </a:r>
              <a:r>
                <a:rPr lang="en-US" sz="1400" dirty="0" err="1">
                  <a:solidFill>
                    <a:schemeClr val="accent1">
                      <a:lumMod val="50000"/>
                    </a:schemeClr>
                  </a:solidFill>
                </a:rPr>
                <a:t>Logik</a:t>
              </a:r>
              <a:endParaRPr lang="en-US" sz="1400" dirty="0">
                <a:solidFill>
                  <a:schemeClr val="accent1">
                    <a:lumMod val="50000"/>
                  </a:schemeClr>
                </a:solidFill>
              </a:endParaRPr>
            </a:p>
            <a:p>
              <a:endParaRPr lang="en-US" sz="1400" b="1" dirty="0">
                <a:solidFill>
                  <a:schemeClr val="accent1">
                    <a:lumMod val="50000"/>
                  </a:schemeClr>
                </a:solidFill>
              </a:endParaRPr>
            </a:p>
            <a:p>
              <a:r>
                <a:rPr lang="en-US" sz="1400" dirty="0">
                  <a:solidFill>
                    <a:schemeClr val="accent1">
                      <a:lumMod val="50000"/>
                    </a:schemeClr>
                  </a:solidFill>
                </a:rPr>
                <a:t> </a:t>
              </a:r>
              <a:endParaRPr lang="en-US" sz="1400" dirty="0"/>
            </a:p>
          </p:txBody>
        </p:sp>
      </p:grpSp>
      <p:grpSp>
        <p:nvGrpSpPr>
          <p:cNvPr id="76" name="Group 75">
            <a:extLst>
              <a:ext uri="{FF2B5EF4-FFF2-40B4-BE49-F238E27FC236}">
                <a16:creationId xmlns:a16="http://schemas.microsoft.com/office/drawing/2014/main" id="{9339FCD6-2288-0A5B-B56D-E0DFBA04B757}"/>
              </a:ext>
            </a:extLst>
          </p:cNvPr>
          <p:cNvGrpSpPr/>
          <p:nvPr/>
        </p:nvGrpSpPr>
        <p:grpSpPr>
          <a:xfrm>
            <a:off x="4938951" y="956795"/>
            <a:ext cx="2713706" cy="738664"/>
            <a:chOff x="5072301" y="673768"/>
            <a:chExt cx="2713706" cy="738664"/>
          </a:xfrm>
        </p:grpSpPr>
        <p:sp>
          <p:nvSpPr>
            <p:cNvPr id="77" name="TextBox 76">
              <a:extLst>
                <a:ext uri="{FF2B5EF4-FFF2-40B4-BE49-F238E27FC236}">
                  <a16:creationId xmlns:a16="http://schemas.microsoft.com/office/drawing/2014/main" id="{DBDC60B7-0C4C-6943-9410-8D9BE980AC51}"/>
                </a:ext>
              </a:extLst>
            </p:cNvPr>
            <p:cNvSpPr txBox="1"/>
            <p:nvPr/>
          </p:nvSpPr>
          <p:spPr>
            <a:xfrm>
              <a:off x="5354215" y="673768"/>
              <a:ext cx="2431792" cy="738664"/>
            </a:xfrm>
            <a:prstGeom prst="rect">
              <a:avLst/>
            </a:prstGeom>
            <a:noFill/>
          </p:spPr>
          <p:txBody>
            <a:bodyPr wrap="square" rtlCol="0">
              <a:spAutoFit/>
            </a:bodyPr>
            <a:lstStyle/>
            <a:p>
              <a:r>
                <a:rPr lang="de-DE" sz="1400" i="1" dirty="0">
                  <a:solidFill>
                    <a:schemeClr val="accent1">
                      <a:lumMod val="50000"/>
                    </a:schemeClr>
                  </a:solidFill>
                </a:rPr>
                <a:t>Technologieberater (TB)</a:t>
              </a:r>
            </a:p>
            <a:p>
              <a:r>
                <a:rPr lang="de-DE" sz="1400" i="1" dirty="0">
                  <a:solidFill>
                    <a:schemeClr val="accent1">
                      <a:lumMod val="50000"/>
                    </a:schemeClr>
                  </a:solidFill>
                </a:rPr>
                <a:t>Data Scientist (DS)</a:t>
              </a:r>
            </a:p>
            <a:p>
              <a:r>
                <a:rPr lang="de-DE" sz="1400" i="1" dirty="0">
                  <a:solidFill>
                    <a:schemeClr val="accent1">
                      <a:lumMod val="50000"/>
                    </a:schemeClr>
                  </a:solidFill>
                </a:rPr>
                <a:t>Fachpersonal (F) / Nutzer (N)</a:t>
              </a:r>
              <a:endParaRPr lang="en-US" sz="1400" i="1" dirty="0">
                <a:solidFill>
                  <a:schemeClr val="accent1">
                    <a:lumMod val="50000"/>
                  </a:schemeClr>
                </a:solidFill>
              </a:endParaRPr>
            </a:p>
          </p:txBody>
        </p:sp>
        <p:pic>
          <p:nvPicPr>
            <p:cNvPr id="78" name="Picture 77" descr="A blue glass object with a black background&#10;&#10;Description automatically generated">
              <a:extLst>
                <a:ext uri="{FF2B5EF4-FFF2-40B4-BE49-F238E27FC236}">
                  <a16:creationId xmlns:a16="http://schemas.microsoft.com/office/drawing/2014/main" id="{0D16CB5C-F362-2428-63A2-D4F4756A670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72301" y="964785"/>
              <a:ext cx="281914" cy="423903"/>
            </a:xfrm>
            <a:prstGeom prst="rect">
              <a:avLst/>
            </a:prstGeom>
          </p:spPr>
        </p:pic>
      </p:grpSp>
      <p:grpSp>
        <p:nvGrpSpPr>
          <p:cNvPr id="5" name="Group 4">
            <a:extLst>
              <a:ext uri="{FF2B5EF4-FFF2-40B4-BE49-F238E27FC236}">
                <a16:creationId xmlns:a16="http://schemas.microsoft.com/office/drawing/2014/main" id="{3A7F4781-96A2-9BE7-EBE3-C9CEAC553A9E}"/>
              </a:ext>
            </a:extLst>
          </p:cNvPr>
          <p:cNvGrpSpPr/>
          <p:nvPr/>
        </p:nvGrpSpPr>
        <p:grpSpPr>
          <a:xfrm>
            <a:off x="7505089" y="2603979"/>
            <a:ext cx="2038438" cy="3874169"/>
            <a:chOff x="960615" y="1740568"/>
            <a:chExt cx="2055301" cy="3352800"/>
          </a:xfrm>
          <a:noFill/>
        </p:grpSpPr>
        <p:sp>
          <p:nvSpPr>
            <p:cNvPr id="7" name="Flowchart: Off-page Connector 6">
              <a:extLst>
                <a:ext uri="{FF2B5EF4-FFF2-40B4-BE49-F238E27FC236}">
                  <a16:creationId xmlns:a16="http://schemas.microsoft.com/office/drawing/2014/main" id="{EEF7A372-62D8-C539-D453-4D941DA01276}"/>
                </a:ext>
              </a:extLst>
            </p:cNvPr>
            <p:cNvSpPr/>
            <p:nvPr/>
          </p:nvSpPr>
          <p:spPr>
            <a:xfrm>
              <a:off x="984877"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D32FC22-0819-6EA7-4DDB-25041A051D4B}"/>
                </a:ext>
              </a:extLst>
            </p:cNvPr>
            <p:cNvSpPr txBox="1"/>
            <p:nvPr/>
          </p:nvSpPr>
          <p:spPr>
            <a:xfrm>
              <a:off x="960615" y="1956915"/>
              <a:ext cx="2055301" cy="213085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de-DE" sz="1400" b="1" kern="0" dirty="0">
                  <a:solidFill>
                    <a:sysClr val="windowText" lastClr="000000"/>
                  </a:solidFill>
                  <a:latin typeface="Times New Roman" panose="02020603050405020304" pitchFamily="18" charset="0"/>
                  <a:cs typeface="Times New Roman" panose="02020603050405020304" pitchFamily="18" charset="0"/>
                </a:rPr>
                <a:t>Qualitätssicherung hat hier oberste Priorität</a:t>
              </a:r>
            </a:p>
            <a:p>
              <a:pPr algn="ctr"/>
              <a:endParaRPr lang="en-US" sz="1400" b="1" kern="0" dirty="0">
                <a:latin typeface="Times New Roman" panose="02020603050405020304" pitchFamily="18" charset="0"/>
                <a:cs typeface="Times New Roman" panose="02020603050405020304" pitchFamily="18" charset="0"/>
              </a:endParaRPr>
            </a:p>
            <a:p>
              <a:r>
                <a:rPr lang="en-US" sz="1400" b="1" dirty="0" err="1">
                  <a:solidFill>
                    <a:schemeClr val="accent1">
                      <a:lumMod val="50000"/>
                    </a:schemeClr>
                  </a:solidFill>
                </a:rPr>
                <a:t>Messen</a:t>
              </a:r>
              <a:r>
                <a:rPr lang="en-US" sz="1400" b="1" dirty="0">
                  <a:solidFill>
                    <a:schemeClr val="accent1">
                      <a:lumMod val="50000"/>
                    </a:schemeClr>
                  </a:solidFill>
                </a:rPr>
                <a:t> und </a:t>
              </a:r>
              <a:r>
                <a:rPr lang="en-US" sz="1400" b="1" dirty="0" err="1">
                  <a:solidFill>
                    <a:schemeClr val="accent1">
                      <a:lumMod val="50000"/>
                    </a:schemeClr>
                  </a:solidFill>
                </a:rPr>
                <a:t>verbessern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a:solidFill>
                    <a:schemeClr val="accent1">
                      <a:lumMod val="50000"/>
                    </a:schemeClr>
                  </a:solidFill>
                </a:rPr>
                <a:t>Benchmarks</a:t>
              </a:r>
            </a:p>
            <a:p>
              <a:pPr marL="285750" indent="-285750">
                <a:buFont typeface="Wingdings" panose="05000000000000000000" pitchFamily="2" charset="2"/>
                <a:buChar char="ü"/>
              </a:pPr>
              <a:r>
                <a:rPr lang="en-US" sz="1400" dirty="0" err="1">
                  <a:solidFill>
                    <a:schemeClr val="accent1">
                      <a:lumMod val="50000"/>
                    </a:schemeClr>
                  </a:solidFill>
                </a:rPr>
                <a:t>Genauigkeit</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a:solidFill>
                    <a:schemeClr val="accent1">
                      <a:lumMod val="50000"/>
                    </a:schemeClr>
                  </a:solidFill>
                </a:rPr>
                <a:t>Integration in die </a:t>
              </a:r>
              <a:r>
                <a:rPr lang="en-US" sz="1400" dirty="0" err="1">
                  <a:solidFill>
                    <a:schemeClr val="accent1">
                      <a:lumMod val="50000"/>
                    </a:schemeClr>
                  </a:solidFill>
                </a:rPr>
                <a:t>bestehende</a:t>
              </a:r>
              <a:r>
                <a:rPr lang="en-US" sz="1400" dirty="0">
                  <a:solidFill>
                    <a:schemeClr val="accent1">
                      <a:lumMod val="50000"/>
                    </a:schemeClr>
                  </a:solidFill>
                </a:rPr>
                <a:t> </a:t>
              </a:r>
              <a:r>
                <a:rPr lang="en-US" sz="1400" dirty="0" err="1">
                  <a:solidFill>
                    <a:schemeClr val="accent1">
                      <a:lumMod val="50000"/>
                    </a:schemeClr>
                  </a:solidFill>
                </a:rPr>
                <a:t>Prozesse</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Nutzbarkeit</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Ettik</a:t>
              </a:r>
              <a:endParaRPr lang="en-US" sz="1400" dirty="0">
                <a:solidFill>
                  <a:schemeClr val="accent1">
                    <a:lumMod val="50000"/>
                  </a:schemeClr>
                </a:solidFill>
              </a:endParaRPr>
            </a:p>
          </p:txBody>
        </p:sp>
      </p:grpSp>
      <p:grpSp>
        <p:nvGrpSpPr>
          <p:cNvPr id="9" name="Group 8">
            <a:extLst>
              <a:ext uri="{FF2B5EF4-FFF2-40B4-BE49-F238E27FC236}">
                <a16:creationId xmlns:a16="http://schemas.microsoft.com/office/drawing/2014/main" id="{F0CB3293-7E5E-C640-D87E-25AAE816581E}"/>
              </a:ext>
            </a:extLst>
          </p:cNvPr>
          <p:cNvGrpSpPr/>
          <p:nvPr/>
        </p:nvGrpSpPr>
        <p:grpSpPr>
          <a:xfrm>
            <a:off x="7684566" y="967684"/>
            <a:ext cx="1987868" cy="738664"/>
            <a:chOff x="5072301" y="673768"/>
            <a:chExt cx="2557976" cy="738664"/>
          </a:xfrm>
        </p:grpSpPr>
        <p:sp>
          <p:nvSpPr>
            <p:cNvPr id="10" name="TextBox 9">
              <a:extLst>
                <a:ext uri="{FF2B5EF4-FFF2-40B4-BE49-F238E27FC236}">
                  <a16:creationId xmlns:a16="http://schemas.microsoft.com/office/drawing/2014/main" id="{0DF25ADD-0031-B526-E35D-13E695233947}"/>
                </a:ext>
              </a:extLst>
            </p:cNvPr>
            <p:cNvSpPr txBox="1"/>
            <p:nvPr/>
          </p:nvSpPr>
          <p:spPr>
            <a:xfrm>
              <a:off x="5354215" y="673768"/>
              <a:ext cx="2276062" cy="738664"/>
            </a:xfrm>
            <a:prstGeom prst="rect">
              <a:avLst/>
            </a:prstGeom>
            <a:noFill/>
          </p:spPr>
          <p:txBody>
            <a:bodyPr wrap="square" rtlCol="0">
              <a:spAutoFit/>
            </a:bodyPr>
            <a:lstStyle/>
            <a:p>
              <a:r>
                <a:rPr lang="de-DE" sz="1400" i="1" dirty="0">
                  <a:solidFill>
                    <a:schemeClr val="accent1">
                      <a:lumMod val="50000"/>
                    </a:schemeClr>
                  </a:solidFill>
                </a:rPr>
                <a:t>Interne IT Abteilung</a:t>
              </a:r>
            </a:p>
            <a:p>
              <a:r>
                <a:rPr lang="de-DE" sz="1400" i="1" dirty="0">
                  <a:solidFill>
                    <a:schemeClr val="accent1">
                      <a:lumMod val="50000"/>
                    </a:schemeClr>
                  </a:solidFill>
                </a:rPr>
                <a:t>Fachpersonal</a:t>
              </a:r>
            </a:p>
            <a:p>
              <a:r>
                <a:rPr lang="de-DE" sz="1400" i="1" dirty="0">
                  <a:solidFill>
                    <a:schemeClr val="accent1">
                      <a:lumMod val="50000"/>
                    </a:schemeClr>
                  </a:solidFill>
                </a:rPr>
                <a:t>Nutzer</a:t>
              </a:r>
              <a:endParaRPr lang="en-US" sz="1400" i="1" dirty="0">
                <a:solidFill>
                  <a:schemeClr val="accent1">
                    <a:lumMod val="50000"/>
                  </a:schemeClr>
                </a:solidFill>
              </a:endParaRPr>
            </a:p>
          </p:txBody>
        </p:sp>
        <p:pic>
          <p:nvPicPr>
            <p:cNvPr id="11" name="Picture 10" descr="A blue glass object with a black background&#10;&#10;Description automatically generated">
              <a:extLst>
                <a:ext uri="{FF2B5EF4-FFF2-40B4-BE49-F238E27FC236}">
                  <a16:creationId xmlns:a16="http://schemas.microsoft.com/office/drawing/2014/main" id="{F4A9ABD5-9ADD-F021-100A-D6DA032FD28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72301" y="964785"/>
              <a:ext cx="281914" cy="423903"/>
            </a:xfrm>
            <a:prstGeom prst="rect">
              <a:avLst/>
            </a:prstGeom>
          </p:spPr>
        </p:pic>
      </p:grpSp>
      <p:pic>
        <p:nvPicPr>
          <p:cNvPr id="18" name="Picture 17" descr="A logo with a black background&#10;&#10;Description automatically generated">
            <a:extLst>
              <a:ext uri="{FF2B5EF4-FFF2-40B4-BE49-F238E27FC236}">
                <a16:creationId xmlns:a16="http://schemas.microsoft.com/office/drawing/2014/main" id="{CFAA30AA-9CAF-989E-04E4-40E199422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
        <p:nvSpPr>
          <p:cNvPr id="2" name="TextBox 1">
            <a:extLst>
              <a:ext uri="{FF2B5EF4-FFF2-40B4-BE49-F238E27FC236}">
                <a16:creationId xmlns:a16="http://schemas.microsoft.com/office/drawing/2014/main" id="{E86F80EF-BC94-B2B8-1D5B-20892E94BADA}"/>
              </a:ext>
            </a:extLst>
          </p:cNvPr>
          <p:cNvSpPr txBox="1"/>
          <p:nvPr/>
        </p:nvSpPr>
        <p:spPr>
          <a:xfrm>
            <a:off x="420517" y="2852606"/>
            <a:ext cx="2038438" cy="3323987"/>
          </a:xfrm>
          <a:prstGeom prst="rect">
            <a:avLst/>
          </a:prstGeom>
          <a:noFill/>
          <a:ln>
            <a:noFill/>
          </a:ln>
          <a:effectLst>
            <a:outerShdw blurRad="44450" dist="27940" dir="5400000" algn="ctr">
              <a:srgbClr val="000000">
                <a:alpha val="32000"/>
              </a:srgbClr>
            </a:outerShdw>
          </a:effectLst>
        </p:spPr>
        <p:txBody>
          <a:bodyPr wrap="square" rtlCol="0">
            <a:spAutoFit/>
          </a:bodyPr>
          <a:lstStyle/>
          <a:p>
            <a:pPr algn="ctr"/>
            <a:r>
              <a:rPr lang="en-US" sz="1400" b="1" kern="0" dirty="0">
                <a:latin typeface="Times New Roman" panose="02020603050405020304" pitchFamily="18" charset="0"/>
                <a:ea typeface="Times New Roman" panose="02020603050405020304" pitchFamily="18" charset="0"/>
                <a:cs typeface="Times New Roman" panose="02020603050405020304" pitchFamily="18" charset="0"/>
              </a:rPr>
              <a:t>"Houston, we have a problem.“</a:t>
            </a:r>
          </a:p>
          <a:p>
            <a:pPr algn="ct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KI </a:t>
            </a:r>
            <a:r>
              <a:rPr lang="en-US" sz="1400" b="1" dirty="0" err="1">
                <a:solidFill>
                  <a:schemeClr val="accent1">
                    <a:lumMod val="50000"/>
                  </a:schemeClr>
                </a:solidFill>
              </a:rPr>
              <a:t>Mehrwert</a:t>
            </a:r>
            <a:r>
              <a:rPr lang="en-US" sz="1400" b="1" dirty="0">
                <a:solidFill>
                  <a:schemeClr val="accent1">
                    <a:lumMod val="50000"/>
                  </a:schemeClr>
                </a:solidFill>
              </a:rPr>
              <a:t> verstehen:</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Kostenersparnis</a:t>
            </a:r>
            <a:r>
              <a:rPr lang="en-US" sz="1400" dirty="0">
                <a:solidFill>
                  <a:schemeClr val="accent1">
                    <a:lumMod val="50000"/>
                  </a:schemeClr>
                </a:solidFill>
              </a:rPr>
              <a:t> </a:t>
            </a:r>
          </a:p>
          <a:p>
            <a:pPr marL="285750" indent="-285750">
              <a:buFont typeface="Wingdings" panose="05000000000000000000" pitchFamily="2" charset="2"/>
              <a:buChar char="ü"/>
            </a:pPr>
            <a:r>
              <a:rPr lang="en-US" sz="1400" dirty="0" err="1">
                <a:solidFill>
                  <a:schemeClr val="accent1">
                    <a:lumMod val="50000"/>
                  </a:schemeClr>
                </a:solidFill>
              </a:rPr>
              <a:t>Prozessoptimierung</a:t>
            </a:r>
            <a:endParaRPr lang="en-US" sz="1400" dirty="0">
              <a:solidFill>
                <a:schemeClr val="accent1">
                  <a:lumMod val="50000"/>
                </a:schemeClr>
              </a:solidFill>
            </a:endParaRPr>
          </a:p>
          <a:p>
            <a:pPr marL="285750" indent="-285750">
              <a:buFont typeface="Wingdings" panose="05000000000000000000" pitchFamily="2" charset="2"/>
              <a:buChar char="ü"/>
            </a:pPr>
            <a:r>
              <a:rPr lang="de-DE" sz="1400" dirty="0">
                <a:solidFill>
                  <a:schemeClr val="accent1">
                    <a:lumMod val="50000"/>
                  </a:schemeClr>
                </a:solidFill>
              </a:rPr>
              <a:t>Präzision</a:t>
            </a:r>
          </a:p>
          <a:p>
            <a:pPr marL="285750" indent="-285750">
              <a:buFont typeface="Wingdings" panose="05000000000000000000" pitchFamily="2" charset="2"/>
              <a:buChar char="ü"/>
            </a:pPr>
            <a:r>
              <a:rPr lang="en-US" sz="1400" dirty="0" err="1">
                <a:solidFill>
                  <a:schemeClr val="accent1">
                    <a:lumMod val="50000"/>
                  </a:schemeClr>
                </a:solidFill>
              </a:rPr>
              <a:t>Entlastung</a:t>
            </a:r>
            <a:r>
              <a:rPr lang="en-US" sz="1400" dirty="0">
                <a:solidFill>
                  <a:schemeClr val="accent1">
                    <a:lumMod val="50000"/>
                  </a:schemeClr>
                </a:solidFill>
              </a:rPr>
              <a:t> </a:t>
            </a:r>
            <a:r>
              <a:rPr lang="en-US" sz="1400" dirty="0" err="1">
                <a:solidFill>
                  <a:schemeClr val="accent1">
                    <a:lumMod val="50000"/>
                  </a:schemeClr>
                </a:solidFill>
              </a:rPr>
              <a:t>manueller</a:t>
            </a:r>
            <a:r>
              <a:rPr lang="en-US" sz="1400" dirty="0">
                <a:solidFill>
                  <a:schemeClr val="accent1">
                    <a:lumMod val="50000"/>
                  </a:schemeClr>
                </a:solidFill>
              </a:rPr>
              <a:t> Arbeit</a:t>
            </a:r>
          </a:p>
          <a:p>
            <a:pPr marL="285750" indent="-285750">
              <a:buFont typeface="Wingdings" panose="05000000000000000000" pitchFamily="2" charset="2"/>
              <a:buChar char="ü"/>
            </a:pPr>
            <a:r>
              <a:rPr lang="en-US" sz="1400" dirty="0" err="1">
                <a:solidFill>
                  <a:schemeClr val="accent1">
                    <a:lumMod val="50000"/>
                  </a:schemeClr>
                </a:solidFill>
              </a:rPr>
              <a:t>Erhöhung</a:t>
            </a:r>
            <a:r>
              <a:rPr lang="en-US" sz="1400" dirty="0">
                <a:solidFill>
                  <a:schemeClr val="accent1">
                    <a:lumMod val="50000"/>
                  </a:schemeClr>
                </a:solidFill>
              </a:rPr>
              <a:t> der </a:t>
            </a:r>
            <a:r>
              <a:rPr lang="en-US" sz="1400" dirty="0" err="1">
                <a:solidFill>
                  <a:schemeClr val="accent1">
                    <a:lumMod val="50000"/>
                  </a:schemeClr>
                </a:solidFill>
              </a:rPr>
              <a:t>Bearbeitungs-geschwindigkeit</a:t>
            </a:r>
            <a:endParaRPr lang="en-US" sz="1400" dirty="0">
              <a:solidFill>
                <a:schemeClr val="accent1">
                  <a:lumMod val="50000"/>
                </a:schemeClr>
              </a:solidFill>
            </a:endParaRPr>
          </a:p>
          <a:p>
            <a:endParaRPr lang="en-US" sz="1400" dirty="0"/>
          </a:p>
        </p:txBody>
      </p:sp>
      <p:sp>
        <p:nvSpPr>
          <p:cNvPr id="12" name="TextBox 11">
            <a:extLst>
              <a:ext uri="{FF2B5EF4-FFF2-40B4-BE49-F238E27FC236}">
                <a16:creationId xmlns:a16="http://schemas.microsoft.com/office/drawing/2014/main" id="{C257EA88-A00A-4CD1-0124-901BB2432713}"/>
              </a:ext>
            </a:extLst>
          </p:cNvPr>
          <p:cNvSpPr txBox="1"/>
          <p:nvPr/>
        </p:nvSpPr>
        <p:spPr>
          <a:xfrm>
            <a:off x="2746622" y="2852606"/>
            <a:ext cx="2088938" cy="397031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Klare</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Vision, flexible </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Bedingungen</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err="1">
                <a:solidFill>
                  <a:schemeClr val="accent1">
                    <a:lumMod val="50000"/>
                  </a:schemeClr>
                </a:solidFill>
              </a:rPr>
              <a:t>Entscheidungen</a:t>
            </a:r>
            <a:r>
              <a:rPr lang="en-US" sz="1400" b="1" dirty="0">
                <a:solidFill>
                  <a:schemeClr val="accent1">
                    <a:lumMod val="50000"/>
                  </a:schemeClr>
                </a:solidFill>
              </a:rPr>
              <a:t> </a:t>
            </a:r>
            <a:r>
              <a:rPr lang="en-US" sz="1400" b="1" dirty="0" err="1">
                <a:solidFill>
                  <a:schemeClr val="accent1">
                    <a:lumMod val="50000"/>
                  </a:schemeClr>
                </a:solidFill>
              </a:rPr>
              <a:t>treffen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Analysen</a:t>
            </a:r>
            <a:r>
              <a:rPr lang="en-US" sz="1400" dirty="0">
                <a:solidFill>
                  <a:schemeClr val="accent1">
                    <a:lumMod val="50000"/>
                  </a:schemeClr>
                </a:solidFill>
              </a:rPr>
              <a:t>, </a:t>
            </a:r>
            <a:r>
              <a:rPr lang="en-US" sz="1400" dirty="0" err="1">
                <a:solidFill>
                  <a:schemeClr val="accent1">
                    <a:lumMod val="50000"/>
                  </a:schemeClr>
                </a:solidFill>
              </a:rPr>
              <a:t>z.B.</a:t>
            </a:r>
            <a:r>
              <a:rPr lang="en-US" sz="1400" dirty="0">
                <a:solidFill>
                  <a:schemeClr val="accent1">
                    <a:lumMod val="50000"/>
                  </a:schemeClr>
                </a:solidFill>
              </a:rPr>
              <a:t> </a:t>
            </a:r>
            <a:r>
              <a:rPr lang="en-US" sz="1400" dirty="0" err="1">
                <a:solidFill>
                  <a:schemeClr val="accent1">
                    <a:lumMod val="50000"/>
                  </a:schemeClr>
                </a:solidFill>
              </a:rPr>
              <a:t>Kosten-Nutzen</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KI_Modelle</a:t>
            </a:r>
            <a:r>
              <a:rPr lang="en-US" sz="1400" dirty="0">
                <a:solidFill>
                  <a:schemeClr val="accent1">
                    <a:lumMod val="50000"/>
                  </a:schemeClr>
                </a:solidFill>
              </a:rPr>
              <a:t> und -</a:t>
            </a:r>
            <a:r>
              <a:rPr lang="en-US" sz="1400" dirty="0" err="1">
                <a:solidFill>
                  <a:schemeClr val="accent1">
                    <a:lumMod val="50000"/>
                  </a:schemeClr>
                </a:solidFill>
              </a:rPr>
              <a:t>Anteil</a:t>
            </a:r>
            <a:r>
              <a:rPr lang="en-US" sz="1400" dirty="0">
                <a:solidFill>
                  <a:schemeClr val="accent1">
                    <a:lumMod val="50000"/>
                  </a:schemeClr>
                </a:solidFill>
              </a:rPr>
              <a:t> </a:t>
            </a:r>
            <a:r>
              <a:rPr lang="en-US" sz="1400" dirty="0" err="1">
                <a:solidFill>
                  <a:schemeClr val="accent1">
                    <a:lumMod val="50000"/>
                  </a:schemeClr>
                </a:solidFill>
              </a:rPr>
              <a:t>im</a:t>
            </a:r>
            <a:r>
              <a:rPr lang="en-US" sz="1400" dirty="0">
                <a:solidFill>
                  <a:schemeClr val="accent1">
                    <a:lumMod val="50000"/>
                  </a:schemeClr>
                </a:solidFill>
              </a:rPr>
              <a:t> Framework</a:t>
            </a:r>
          </a:p>
          <a:p>
            <a:pPr marL="285750" indent="-285750">
              <a:buFont typeface="Wingdings" panose="05000000000000000000" pitchFamily="2" charset="2"/>
              <a:buChar char="ü"/>
            </a:pPr>
            <a:r>
              <a:rPr lang="en-US" sz="1400" dirty="0">
                <a:solidFill>
                  <a:schemeClr val="accent1">
                    <a:lumMod val="50000"/>
                  </a:schemeClr>
                </a:solidFill>
              </a:rPr>
              <a:t>KI - </a:t>
            </a:r>
            <a:r>
              <a:rPr lang="en-US" sz="1400" dirty="0" err="1">
                <a:solidFill>
                  <a:schemeClr val="accent1">
                    <a:lumMod val="50000"/>
                  </a:schemeClr>
                </a:solidFill>
              </a:rPr>
              <a:t>Projekttyp</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Benchmarking</a:t>
            </a:r>
          </a:p>
          <a:p>
            <a:pPr marL="742950" lvl="1" indent="-285750">
              <a:buFont typeface="Wingdings" panose="05000000000000000000" pitchFamily="2" charset="2"/>
              <a:buChar char="ü"/>
            </a:pPr>
            <a:r>
              <a:rPr lang="en-US" sz="1400" dirty="0">
                <a:solidFill>
                  <a:schemeClr val="accent1">
                    <a:lumMod val="50000"/>
                  </a:schemeClr>
                </a:solidFill>
              </a:rPr>
              <a:t>PoC</a:t>
            </a:r>
          </a:p>
          <a:p>
            <a:pPr marL="742950" lvl="1" indent="-285750">
              <a:buFont typeface="Wingdings" panose="05000000000000000000" pitchFamily="2" charset="2"/>
              <a:buChar char="ü"/>
            </a:pPr>
            <a:r>
              <a:rPr lang="en-US" sz="1400" dirty="0">
                <a:solidFill>
                  <a:schemeClr val="accent1">
                    <a:lumMod val="50000"/>
                  </a:schemeClr>
                </a:solidFill>
              </a:rPr>
              <a:t>MVP</a:t>
            </a:r>
          </a:p>
          <a:p>
            <a:pPr marL="742950" lvl="1" indent="-285750">
              <a:buFont typeface="Wingdings" panose="05000000000000000000" pitchFamily="2" charset="2"/>
              <a:buChar char="ü"/>
            </a:pPr>
            <a:r>
              <a:rPr lang="en-US" sz="1400" dirty="0" err="1">
                <a:solidFill>
                  <a:schemeClr val="accent1">
                    <a:lumMod val="50000"/>
                  </a:schemeClr>
                </a:solidFill>
              </a:rPr>
              <a:t>Erw</a:t>
            </a:r>
            <a:r>
              <a:rPr lang="en-US" sz="1400" dirty="0">
                <a:solidFill>
                  <a:schemeClr val="accent1">
                    <a:lumMod val="50000"/>
                  </a:schemeClr>
                </a:solidFill>
              </a:rPr>
              <a:t>.</a:t>
            </a:r>
          </a:p>
          <a:p>
            <a:pPr marL="285750" indent="-285750">
              <a:buFont typeface="Wingdings" panose="05000000000000000000" pitchFamily="2" charset="2"/>
              <a:buChar char="ü"/>
            </a:pPr>
            <a:endParaRPr lang="en-US" sz="1400" dirty="0">
              <a:solidFill>
                <a:schemeClr val="accent1">
                  <a:lumMod val="50000"/>
                </a:schemeClr>
              </a:solidFill>
            </a:endParaRPr>
          </a:p>
          <a:p>
            <a:endParaRPr lang="en-US" sz="1400" b="1" dirty="0">
              <a:solidFill>
                <a:schemeClr val="accent1">
                  <a:lumMod val="50000"/>
                </a:schemeClr>
              </a:solidFill>
            </a:endParaRPr>
          </a:p>
          <a:p>
            <a:r>
              <a:rPr lang="en-US" sz="1400" dirty="0">
                <a:solidFill>
                  <a:schemeClr val="accent1">
                    <a:lumMod val="50000"/>
                  </a:schemeClr>
                </a:solidFill>
              </a:rPr>
              <a:t> </a:t>
            </a:r>
            <a:endParaRPr lang="en-US" sz="1400" dirty="0"/>
          </a:p>
        </p:txBody>
      </p:sp>
    </p:spTree>
    <p:extLst>
      <p:ext uri="{BB962C8B-B14F-4D97-AF65-F5344CB8AC3E}">
        <p14:creationId xmlns:p14="http://schemas.microsoft.com/office/powerpoint/2010/main" val="1687365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Arrow: Chevron 71">
            <a:extLst>
              <a:ext uri="{FF2B5EF4-FFF2-40B4-BE49-F238E27FC236}">
                <a16:creationId xmlns:a16="http://schemas.microsoft.com/office/drawing/2014/main" id="{D8CE88CE-70C7-A21D-D96E-D308B52E0FE9}"/>
              </a:ext>
            </a:extLst>
          </p:cNvPr>
          <p:cNvSpPr/>
          <p:nvPr/>
        </p:nvSpPr>
        <p:spPr>
          <a:xfrm>
            <a:off x="4849229" y="1759946"/>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3: </a:t>
            </a:r>
            <a:r>
              <a:rPr lang="en-US" sz="1600" b="1" dirty="0" err="1">
                <a:solidFill>
                  <a:schemeClr val="accent1">
                    <a:lumMod val="50000"/>
                  </a:schemeClr>
                </a:solidFill>
              </a:rPr>
              <a:t>Ausführung</a:t>
            </a:r>
            <a:r>
              <a:rPr lang="en-US" sz="1600" b="1" dirty="0">
                <a:solidFill>
                  <a:schemeClr val="accent1">
                    <a:lumMod val="50000"/>
                  </a:schemeClr>
                </a:solidFill>
              </a:rPr>
              <a:t> </a:t>
            </a:r>
          </a:p>
          <a:p>
            <a:pPr algn="ctr"/>
            <a:endParaRPr lang="en-US" b="1" dirty="0">
              <a:solidFill>
                <a:schemeClr val="tx1"/>
              </a:solidFill>
            </a:endParaRPr>
          </a:p>
        </p:txBody>
      </p:sp>
      <p:sp>
        <p:nvSpPr>
          <p:cNvPr id="4" name="Arrow: Chevron 3">
            <a:extLst>
              <a:ext uri="{FF2B5EF4-FFF2-40B4-BE49-F238E27FC236}">
                <a16:creationId xmlns:a16="http://schemas.microsoft.com/office/drawing/2014/main" id="{3EAEF1DC-6F02-3243-6291-313E00AE1C6B}"/>
              </a:ext>
            </a:extLst>
          </p:cNvPr>
          <p:cNvSpPr/>
          <p:nvPr/>
        </p:nvSpPr>
        <p:spPr>
          <a:xfrm>
            <a:off x="7189346" y="1770835"/>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4: </a:t>
            </a:r>
            <a:r>
              <a:rPr lang="en-US" sz="1600" b="1" dirty="0" err="1">
                <a:solidFill>
                  <a:schemeClr val="accent1">
                    <a:lumMod val="50000"/>
                  </a:schemeClr>
                </a:solidFill>
              </a:rPr>
              <a:t>Überwachung</a:t>
            </a:r>
            <a:r>
              <a:rPr lang="en-US" sz="1600" b="1" dirty="0">
                <a:solidFill>
                  <a:schemeClr val="accent1">
                    <a:lumMod val="50000"/>
                  </a:schemeClr>
                </a:solidFill>
              </a:rPr>
              <a:t> </a:t>
            </a:r>
          </a:p>
          <a:p>
            <a:pPr algn="ctr"/>
            <a:endParaRPr lang="en-US" b="1" dirty="0">
              <a:solidFill>
                <a:schemeClr val="tx1"/>
              </a:solidFill>
            </a:endParaRPr>
          </a:p>
        </p:txBody>
      </p:sp>
      <p:sp>
        <p:nvSpPr>
          <p:cNvPr id="17" name="Cylinder 16">
            <a:extLst>
              <a:ext uri="{FF2B5EF4-FFF2-40B4-BE49-F238E27FC236}">
                <a16:creationId xmlns:a16="http://schemas.microsoft.com/office/drawing/2014/main" id="{F4F283F2-A432-AD1D-8552-3DD4E1FC7B90}"/>
              </a:ext>
            </a:extLst>
          </p:cNvPr>
          <p:cNvSpPr/>
          <p:nvPr/>
        </p:nvSpPr>
        <p:spPr>
          <a:xfrm rot="5400000">
            <a:off x="958004" y="1005654"/>
            <a:ext cx="390546" cy="2217319"/>
          </a:xfrm>
          <a:prstGeom prst="can">
            <a:avLst>
              <a:gd name="adj" fmla="val 478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KI-Projektphasen: Abschluss</a:t>
            </a:r>
            <a:endParaRPr lang="en-US" sz="3600" dirty="0">
              <a:solidFill>
                <a:srgbClr val="C00000"/>
              </a:solidFill>
            </a:endParaRPr>
          </a:p>
        </p:txBody>
      </p:sp>
      <p:sp>
        <p:nvSpPr>
          <p:cNvPr id="3" name="Arrow: Chevron 2">
            <a:extLst>
              <a:ext uri="{FF2B5EF4-FFF2-40B4-BE49-F238E27FC236}">
                <a16:creationId xmlns:a16="http://schemas.microsoft.com/office/drawing/2014/main" id="{FBD74F73-ABBF-C8BF-631D-18AA2EED2B7C}"/>
              </a:ext>
            </a:extLst>
          </p:cNvPr>
          <p:cNvSpPr/>
          <p:nvPr/>
        </p:nvSpPr>
        <p:spPr>
          <a:xfrm>
            <a:off x="156913" y="1759948"/>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1: </a:t>
            </a:r>
          </a:p>
          <a:p>
            <a:pPr algn="ctr"/>
            <a:r>
              <a:rPr lang="en-US" sz="1600" b="1" dirty="0" err="1">
                <a:solidFill>
                  <a:schemeClr val="accent1">
                    <a:lumMod val="50000"/>
                  </a:schemeClr>
                </a:solidFill>
              </a:rPr>
              <a:t>Initiierung</a:t>
            </a:r>
            <a:endParaRPr lang="en-US" sz="1600" b="1" dirty="0">
              <a:solidFill>
                <a:schemeClr val="accent1">
                  <a:lumMod val="50000"/>
                </a:schemeClr>
              </a:solidFill>
            </a:endParaRPr>
          </a:p>
          <a:p>
            <a:pPr algn="ctr"/>
            <a:endParaRPr lang="en-US" b="1" dirty="0">
              <a:solidFill>
                <a:schemeClr val="tx1"/>
              </a:solidFill>
            </a:endParaRPr>
          </a:p>
        </p:txBody>
      </p:sp>
      <p:sp>
        <p:nvSpPr>
          <p:cNvPr id="13" name="Arrow: Chevron 12">
            <a:extLst>
              <a:ext uri="{FF2B5EF4-FFF2-40B4-BE49-F238E27FC236}">
                <a16:creationId xmlns:a16="http://schemas.microsoft.com/office/drawing/2014/main" id="{061890B5-9815-D124-AD08-2DF97CA04933}"/>
              </a:ext>
            </a:extLst>
          </p:cNvPr>
          <p:cNvSpPr/>
          <p:nvPr/>
        </p:nvSpPr>
        <p:spPr>
          <a:xfrm>
            <a:off x="9660769"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8E31E373-1E75-38B3-F16E-1B1436DB14E5}"/>
              </a:ext>
            </a:extLst>
          </p:cNvPr>
          <p:cNvSpPr/>
          <p:nvPr/>
        </p:nvSpPr>
        <p:spPr>
          <a:xfrm>
            <a:off x="2842238" y="1759947"/>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60" name="Flowchart: Off-page Connector 59">
            <a:extLst>
              <a:ext uri="{FF2B5EF4-FFF2-40B4-BE49-F238E27FC236}">
                <a16:creationId xmlns:a16="http://schemas.microsoft.com/office/drawing/2014/main" id="{DA59C61F-F434-3EC5-9FCC-237D70511450}"/>
              </a:ext>
            </a:extLst>
          </p:cNvPr>
          <p:cNvSpPr/>
          <p:nvPr/>
        </p:nvSpPr>
        <p:spPr>
          <a:xfrm>
            <a:off x="420517" y="2593090"/>
            <a:ext cx="1974796" cy="3874169"/>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2" name="Group 61">
            <a:extLst>
              <a:ext uri="{FF2B5EF4-FFF2-40B4-BE49-F238E27FC236}">
                <a16:creationId xmlns:a16="http://schemas.microsoft.com/office/drawing/2014/main" id="{0987B57B-00F0-59AD-67A6-76A6CA7CCA0D}"/>
              </a:ext>
            </a:extLst>
          </p:cNvPr>
          <p:cNvGrpSpPr/>
          <p:nvPr/>
        </p:nvGrpSpPr>
        <p:grpSpPr>
          <a:xfrm>
            <a:off x="534252" y="1224876"/>
            <a:ext cx="1975203" cy="523220"/>
            <a:chOff x="1141187" y="5342022"/>
            <a:chExt cx="1975203" cy="523220"/>
          </a:xfrm>
        </p:grpSpPr>
        <p:sp>
          <p:nvSpPr>
            <p:cNvPr id="63" name="TextBox 62">
              <a:extLst>
                <a:ext uri="{FF2B5EF4-FFF2-40B4-BE49-F238E27FC236}">
                  <a16:creationId xmlns:a16="http://schemas.microsoft.com/office/drawing/2014/main" id="{FDF26165-68BD-7757-CB3F-586B05FBDAC7}"/>
                </a:ext>
              </a:extLst>
            </p:cNvPr>
            <p:cNvSpPr txBox="1"/>
            <p:nvPr/>
          </p:nvSpPr>
          <p:spPr>
            <a:xfrm>
              <a:off x="1416724" y="5342022"/>
              <a:ext cx="1699666" cy="523220"/>
            </a:xfrm>
            <a:prstGeom prst="rect">
              <a:avLst/>
            </a:prstGeom>
            <a:noFill/>
          </p:spPr>
          <p:txBody>
            <a:bodyPr wrap="square" rtlCol="0">
              <a:spAutoFit/>
            </a:bodyPr>
            <a:lstStyle/>
            <a:p>
              <a:r>
                <a:rPr lang="de-DE" sz="1400" i="1" dirty="0">
                  <a:solidFill>
                    <a:schemeClr val="accent1">
                      <a:lumMod val="50000"/>
                    </a:schemeClr>
                  </a:solidFill>
                </a:rPr>
                <a:t>Business Analyst</a:t>
              </a:r>
            </a:p>
            <a:p>
              <a:r>
                <a:rPr lang="de-DE" sz="1400" i="1" dirty="0">
                  <a:solidFill>
                    <a:schemeClr val="accent1">
                      <a:lumMod val="50000"/>
                    </a:schemeClr>
                  </a:solidFill>
                </a:rPr>
                <a:t>Data Scientist</a:t>
              </a:r>
              <a:endParaRPr lang="en-US" sz="1400" i="1" dirty="0">
                <a:solidFill>
                  <a:schemeClr val="accent1">
                    <a:lumMod val="50000"/>
                  </a:schemeClr>
                </a:solidFill>
              </a:endParaRPr>
            </a:p>
          </p:txBody>
        </p:sp>
        <p:pic>
          <p:nvPicPr>
            <p:cNvPr id="64" name="Picture 63" descr="A blue glass object with a black background&#10;&#10;Description automatically generated">
              <a:extLst>
                <a:ext uri="{FF2B5EF4-FFF2-40B4-BE49-F238E27FC236}">
                  <a16:creationId xmlns:a16="http://schemas.microsoft.com/office/drawing/2014/main" id="{881B81FB-C048-B562-5917-CCF17C1C8C7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187" y="5414210"/>
              <a:ext cx="275537" cy="423903"/>
            </a:xfrm>
            <a:prstGeom prst="rect">
              <a:avLst/>
            </a:prstGeom>
          </p:spPr>
        </p:pic>
      </p:grpSp>
      <p:sp>
        <p:nvSpPr>
          <p:cNvPr id="65" name="Arrow: Chevron 64">
            <a:extLst>
              <a:ext uri="{FF2B5EF4-FFF2-40B4-BE49-F238E27FC236}">
                <a16:creationId xmlns:a16="http://schemas.microsoft.com/office/drawing/2014/main" id="{0FFB63A2-D571-E601-5393-08139809895E}"/>
              </a:ext>
            </a:extLst>
          </p:cNvPr>
          <p:cNvSpPr/>
          <p:nvPr/>
        </p:nvSpPr>
        <p:spPr>
          <a:xfrm>
            <a:off x="2507081" y="1759946"/>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2: </a:t>
            </a:r>
          </a:p>
          <a:p>
            <a:pPr algn="ctr"/>
            <a:r>
              <a:rPr lang="en-US" sz="1600" b="1" dirty="0" err="1">
                <a:solidFill>
                  <a:schemeClr val="accent1">
                    <a:lumMod val="50000"/>
                  </a:schemeClr>
                </a:solidFill>
              </a:rPr>
              <a:t>Planung</a:t>
            </a:r>
            <a:endParaRPr lang="en-US" sz="1600" b="1" dirty="0">
              <a:solidFill>
                <a:schemeClr val="accent1">
                  <a:lumMod val="50000"/>
                </a:schemeClr>
              </a:solidFill>
            </a:endParaRPr>
          </a:p>
          <a:p>
            <a:pPr algn="ctr"/>
            <a:endParaRPr lang="en-US" b="1" dirty="0">
              <a:solidFill>
                <a:schemeClr val="tx1"/>
              </a:solidFill>
            </a:endParaRPr>
          </a:p>
        </p:txBody>
      </p:sp>
      <p:sp>
        <p:nvSpPr>
          <p:cNvPr id="67" name="Flowchart: Off-page Connector 66">
            <a:extLst>
              <a:ext uri="{FF2B5EF4-FFF2-40B4-BE49-F238E27FC236}">
                <a16:creationId xmlns:a16="http://schemas.microsoft.com/office/drawing/2014/main" id="{86A46F77-2B62-7477-E492-BC9CC85F85ED}"/>
              </a:ext>
            </a:extLst>
          </p:cNvPr>
          <p:cNvSpPr/>
          <p:nvPr/>
        </p:nvSpPr>
        <p:spPr>
          <a:xfrm>
            <a:off x="2770685" y="2593090"/>
            <a:ext cx="1974796" cy="3874169"/>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9" name="Group 68">
            <a:extLst>
              <a:ext uri="{FF2B5EF4-FFF2-40B4-BE49-F238E27FC236}">
                <a16:creationId xmlns:a16="http://schemas.microsoft.com/office/drawing/2014/main" id="{3306E2C3-DA1A-05F2-9D62-E6A2C69482E5}"/>
              </a:ext>
            </a:extLst>
          </p:cNvPr>
          <p:cNvGrpSpPr/>
          <p:nvPr/>
        </p:nvGrpSpPr>
        <p:grpSpPr>
          <a:xfrm>
            <a:off x="2879571" y="956795"/>
            <a:ext cx="1955989" cy="738664"/>
            <a:chOff x="2993871" y="673768"/>
            <a:chExt cx="1955989" cy="738664"/>
          </a:xfrm>
        </p:grpSpPr>
        <p:sp>
          <p:nvSpPr>
            <p:cNvPr id="70" name="TextBox 69">
              <a:extLst>
                <a:ext uri="{FF2B5EF4-FFF2-40B4-BE49-F238E27FC236}">
                  <a16:creationId xmlns:a16="http://schemas.microsoft.com/office/drawing/2014/main" id="{E05526D8-29DE-AAF5-4D9A-83BC5800F423}"/>
                </a:ext>
              </a:extLst>
            </p:cNvPr>
            <p:cNvSpPr txBox="1"/>
            <p:nvPr/>
          </p:nvSpPr>
          <p:spPr>
            <a:xfrm>
              <a:off x="3250194" y="673768"/>
              <a:ext cx="1699666" cy="738664"/>
            </a:xfrm>
            <a:prstGeom prst="rect">
              <a:avLst/>
            </a:prstGeom>
            <a:noFill/>
          </p:spPr>
          <p:txBody>
            <a:bodyPr wrap="square" rtlCol="0">
              <a:spAutoFit/>
            </a:bodyPr>
            <a:lstStyle/>
            <a:p>
              <a:r>
                <a:rPr lang="de-DE" sz="1400" i="1" dirty="0" err="1">
                  <a:solidFill>
                    <a:schemeClr val="accent1">
                      <a:lumMod val="50000"/>
                    </a:schemeClr>
                  </a:solidFill>
                </a:rPr>
                <a:t>Product</a:t>
              </a:r>
              <a:r>
                <a:rPr lang="de-DE" sz="1400" i="1" dirty="0">
                  <a:solidFill>
                    <a:schemeClr val="accent1">
                      <a:lumMod val="50000"/>
                    </a:schemeClr>
                  </a:solidFill>
                </a:rPr>
                <a:t> </a:t>
              </a:r>
              <a:r>
                <a:rPr lang="de-DE" sz="1400" i="1" dirty="0" err="1">
                  <a:solidFill>
                    <a:schemeClr val="accent1">
                      <a:lumMod val="50000"/>
                    </a:schemeClr>
                  </a:solidFill>
                </a:rPr>
                <a:t>Owner</a:t>
              </a:r>
              <a:endParaRPr lang="de-DE" sz="1400" i="1" dirty="0">
                <a:solidFill>
                  <a:schemeClr val="accent1">
                    <a:lumMod val="50000"/>
                  </a:schemeClr>
                </a:solidFill>
              </a:endParaRPr>
            </a:p>
            <a:p>
              <a:r>
                <a:rPr lang="de-DE" sz="1400" i="1" dirty="0">
                  <a:solidFill>
                    <a:schemeClr val="accent1">
                      <a:lumMod val="50000"/>
                    </a:schemeClr>
                  </a:solidFill>
                </a:rPr>
                <a:t>Fachpersonal</a:t>
              </a:r>
            </a:p>
            <a:p>
              <a:r>
                <a:rPr lang="en-US" sz="1400" i="1" dirty="0" err="1">
                  <a:solidFill>
                    <a:schemeClr val="accent1">
                      <a:lumMod val="50000"/>
                    </a:schemeClr>
                  </a:solidFill>
                </a:rPr>
                <a:t>Führungskraft</a:t>
              </a:r>
              <a:endParaRPr lang="en-US" sz="1400" i="1" dirty="0">
                <a:solidFill>
                  <a:schemeClr val="accent1">
                    <a:lumMod val="50000"/>
                  </a:schemeClr>
                </a:solidFill>
              </a:endParaRPr>
            </a:p>
          </p:txBody>
        </p:sp>
        <p:pic>
          <p:nvPicPr>
            <p:cNvPr id="71" name="Picture 70" descr="A blue glass object with a black background&#10;&#10;Description automatically generated">
              <a:extLst>
                <a:ext uri="{FF2B5EF4-FFF2-40B4-BE49-F238E27FC236}">
                  <a16:creationId xmlns:a16="http://schemas.microsoft.com/office/drawing/2014/main" id="{CCE493CF-9085-C479-EC39-03672666DB5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93871" y="973469"/>
              <a:ext cx="275537" cy="423903"/>
            </a:xfrm>
            <a:prstGeom prst="rect">
              <a:avLst/>
            </a:prstGeom>
          </p:spPr>
        </p:pic>
      </p:grpSp>
      <p:grpSp>
        <p:nvGrpSpPr>
          <p:cNvPr id="73" name="Group 72">
            <a:extLst>
              <a:ext uri="{FF2B5EF4-FFF2-40B4-BE49-F238E27FC236}">
                <a16:creationId xmlns:a16="http://schemas.microsoft.com/office/drawing/2014/main" id="{E2405930-4EF7-A9B2-396C-3E8DF1F4F328}"/>
              </a:ext>
            </a:extLst>
          </p:cNvPr>
          <p:cNvGrpSpPr/>
          <p:nvPr/>
        </p:nvGrpSpPr>
        <p:grpSpPr>
          <a:xfrm>
            <a:off x="5088770" y="2593090"/>
            <a:ext cx="2038438" cy="3874169"/>
            <a:chOff x="960615" y="1740568"/>
            <a:chExt cx="2055301" cy="3352800"/>
          </a:xfrm>
          <a:noFill/>
        </p:grpSpPr>
        <p:sp>
          <p:nvSpPr>
            <p:cNvPr id="74" name="Flowchart: Off-page Connector 73">
              <a:extLst>
                <a:ext uri="{FF2B5EF4-FFF2-40B4-BE49-F238E27FC236}">
                  <a16:creationId xmlns:a16="http://schemas.microsoft.com/office/drawing/2014/main" id="{AF0221C8-DBA1-7749-8EB8-47FD133352E7}"/>
                </a:ext>
              </a:extLst>
            </p:cNvPr>
            <p:cNvSpPr/>
            <p:nvPr/>
          </p:nvSpPr>
          <p:spPr>
            <a:xfrm>
              <a:off x="984877"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Box 74">
              <a:extLst>
                <a:ext uri="{FF2B5EF4-FFF2-40B4-BE49-F238E27FC236}">
                  <a16:creationId xmlns:a16="http://schemas.microsoft.com/office/drawing/2014/main" id="{6E4094EE-0A4E-A3D1-7EA0-2D9BD4F88168}"/>
                </a:ext>
              </a:extLst>
            </p:cNvPr>
            <p:cNvSpPr txBox="1"/>
            <p:nvPr/>
          </p:nvSpPr>
          <p:spPr>
            <a:xfrm>
              <a:off x="960615" y="1956915"/>
              <a:ext cx="2055301" cy="287665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Waschen</a:t>
              </a:r>
              <a:r>
                <a:rPr lang="en-US" sz="1400"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spülen</a:t>
              </a:r>
              <a:r>
                <a:rPr lang="en-US" sz="1400"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kern="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wiederholen</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Teams </a:t>
              </a:r>
              <a:r>
                <a:rPr lang="en-US" sz="1400" b="1" dirty="0" err="1">
                  <a:solidFill>
                    <a:schemeClr val="accent1">
                      <a:lumMod val="50000"/>
                    </a:schemeClr>
                  </a:solidFill>
                </a:rPr>
                <a:t>bilden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a:solidFill>
                    <a:schemeClr val="accent1">
                      <a:lumMod val="50000"/>
                    </a:schemeClr>
                  </a:solidFill>
                </a:rPr>
                <a:t>TB:</a:t>
              </a:r>
              <a:r>
                <a:rPr lang="en-US" sz="1400" i="1" dirty="0">
                  <a:solidFill>
                    <a:schemeClr val="accent1">
                      <a:lumMod val="50000"/>
                    </a:schemeClr>
                  </a:solidFill>
                </a:rPr>
                <a:t> </a:t>
              </a:r>
              <a:r>
                <a:rPr lang="en-US" sz="1400" i="1" dirty="0" err="1">
                  <a:solidFill>
                    <a:schemeClr val="accent1">
                      <a:lumMod val="50000"/>
                    </a:schemeClr>
                  </a:solidFill>
                </a:rPr>
                <a:t>Technologie</a:t>
              </a:r>
              <a:endParaRPr lang="en-US" sz="1400" i="1"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ML </a:t>
              </a:r>
              <a:r>
                <a:rPr lang="en-US" sz="1400" dirty="0" err="1">
                  <a:solidFill>
                    <a:schemeClr val="accent1">
                      <a:lumMod val="50000"/>
                    </a:schemeClr>
                  </a:solidFill>
                </a:rPr>
                <a:t>Modele</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KI-Services </a:t>
              </a:r>
            </a:p>
            <a:p>
              <a:pPr marL="285750" indent="-285750">
                <a:buFont typeface="Wingdings" panose="05000000000000000000" pitchFamily="2" charset="2"/>
                <a:buChar char="ü"/>
              </a:pPr>
              <a:r>
                <a:rPr lang="en-US" sz="1400" dirty="0">
                  <a:solidFill>
                    <a:schemeClr val="accent1">
                      <a:lumMod val="50000"/>
                    </a:schemeClr>
                  </a:solidFill>
                </a:rPr>
                <a:t>DS: </a:t>
              </a:r>
              <a:r>
                <a:rPr lang="en-US" sz="1400" dirty="0" err="1">
                  <a:solidFill>
                    <a:schemeClr val="accent1">
                      <a:lumMod val="50000"/>
                    </a:schemeClr>
                  </a:solidFill>
                </a:rPr>
                <a:t>Daten</a:t>
              </a:r>
              <a:r>
                <a:rPr lang="en-US" sz="1400" dirty="0">
                  <a:solidFill>
                    <a:schemeClr val="accent1">
                      <a:lumMod val="50000"/>
                    </a:schemeClr>
                  </a:solidFill>
                </a:rPr>
                <a:t> –</a:t>
              </a:r>
            </a:p>
            <a:p>
              <a:pPr marL="742950" lvl="1" indent="-285750">
                <a:buFont typeface="Wingdings" panose="05000000000000000000" pitchFamily="2" charset="2"/>
                <a:buChar char="ü"/>
              </a:pPr>
              <a:r>
                <a:rPr lang="en-US" sz="1400" dirty="0" err="1">
                  <a:solidFill>
                    <a:schemeClr val="accent1">
                      <a:lumMod val="50000"/>
                    </a:schemeClr>
                  </a:solidFill>
                </a:rPr>
                <a:t>Aufbereitung</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Training</a:t>
              </a:r>
            </a:p>
            <a:p>
              <a:pPr marL="742950" lvl="1" indent="-285750">
                <a:buFont typeface="Wingdings" panose="05000000000000000000" pitchFamily="2" charset="2"/>
                <a:buChar char="ü"/>
              </a:pPr>
              <a:r>
                <a:rPr lang="en-US" sz="1400" dirty="0">
                  <a:solidFill>
                    <a:schemeClr val="accent1">
                      <a:lumMod val="50000"/>
                    </a:schemeClr>
                  </a:solidFill>
                </a:rPr>
                <a:t>Refinement</a:t>
              </a:r>
            </a:p>
            <a:p>
              <a:pPr marL="285750" indent="-285750">
                <a:buFont typeface="Wingdings" panose="05000000000000000000" pitchFamily="2" charset="2"/>
                <a:buChar char="ü"/>
              </a:pPr>
              <a:r>
                <a:rPr lang="en-US" sz="1400" dirty="0">
                  <a:solidFill>
                    <a:schemeClr val="accent1">
                      <a:lumMod val="50000"/>
                    </a:schemeClr>
                  </a:solidFill>
                </a:rPr>
                <a:t>F &amp; N: Business </a:t>
              </a:r>
              <a:r>
                <a:rPr lang="en-US" sz="1400" dirty="0" err="1">
                  <a:solidFill>
                    <a:schemeClr val="accent1">
                      <a:lumMod val="50000"/>
                    </a:schemeClr>
                  </a:solidFill>
                </a:rPr>
                <a:t>Logik</a:t>
              </a:r>
              <a:endParaRPr lang="en-US" sz="1400" dirty="0">
                <a:solidFill>
                  <a:schemeClr val="accent1">
                    <a:lumMod val="50000"/>
                  </a:schemeClr>
                </a:solidFill>
              </a:endParaRPr>
            </a:p>
            <a:p>
              <a:endParaRPr lang="en-US" sz="1400" b="1" dirty="0">
                <a:solidFill>
                  <a:schemeClr val="accent1">
                    <a:lumMod val="50000"/>
                  </a:schemeClr>
                </a:solidFill>
              </a:endParaRPr>
            </a:p>
            <a:p>
              <a:r>
                <a:rPr lang="en-US" sz="1400" dirty="0">
                  <a:solidFill>
                    <a:schemeClr val="accent1">
                      <a:lumMod val="50000"/>
                    </a:schemeClr>
                  </a:solidFill>
                </a:rPr>
                <a:t> </a:t>
              </a:r>
              <a:endParaRPr lang="en-US" sz="1400" dirty="0"/>
            </a:p>
          </p:txBody>
        </p:sp>
      </p:grpSp>
      <p:grpSp>
        <p:nvGrpSpPr>
          <p:cNvPr id="76" name="Group 75">
            <a:extLst>
              <a:ext uri="{FF2B5EF4-FFF2-40B4-BE49-F238E27FC236}">
                <a16:creationId xmlns:a16="http://schemas.microsoft.com/office/drawing/2014/main" id="{9339FCD6-2288-0A5B-B56D-E0DFBA04B757}"/>
              </a:ext>
            </a:extLst>
          </p:cNvPr>
          <p:cNvGrpSpPr/>
          <p:nvPr/>
        </p:nvGrpSpPr>
        <p:grpSpPr>
          <a:xfrm>
            <a:off x="4938951" y="956795"/>
            <a:ext cx="2713706" cy="738664"/>
            <a:chOff x="5072301" y="673768"/>
            <a:chExt cx="2713706" cy="738664"/>
          </a:xfrm>
        </p:grpSpPr>
        <p:sp>
          <p:nvSpPr>
            <p:cNvPr id="77" name="TextBox 76">
              <a:extLst>
                <a:ext uri="{FF2B5EF4-FFF2-40B4-BE49-F238E27FC236}">
                  <a16:creationId xmlns:a16="http://schemas.microsoft.com/office/drawing/2014/main" id="{DBDC60B7-0C4C-6943-9410-8D9BE980AC51}"/>
                </a:ext>
              </a:extLst>
            </p:cNvPr>
            <p:cNvSpPr txBox="1"/>
            <p:nvPr/>
          </p:nvSpPr>
          <p:spPr>
            <a:xfrm>
              <a:off x="5354215" y="673768"/>
              <a:ext cx="2431792" cy="738664"/>
            </a:xfrm>
            <a:prstGeom prst="rect">
              <a:avLst/>
            </a:prstGeom>
            <a:noFill/>
          </p:spPr>
          <p:txBody>
            <a:bodyPr wrap="square" rtlCol="0">
              <a:spAutoFit/>
            </a:bodyPr>
            <a:lstStyle/>
            <a:p>
              <a:r>
                <a:rPr lang="de-DE" sz="1400" i="1" dirty="0">
                  <a:solidFill>
                    <a:schemeClr val="accent1">
                      <a:lumMod val="50000"/>
                    </a:schemeClr>
                  </a:solidFill>
                </a:rPr>
                <a:t>Technologieberater (TB)</a:t>
              </a:r>
            </a:p>
            <a:p>
              <a:r>
                <a:rPr lang="de-DE" sz="1400" i="1" dirty="0">
                  <a:solidFill>
                    <a:schemeClr val="accent1">
                      <a:lumMod val="50000"/>
                    </a:schemeClr>
                  </a:solidFill>
                </a:rPr>
                <a:t>Data Scientist (DS)</a:t>
              </a:r>
            </a:p>
            <a:p>
              <a:r>
                <a:rPr lang="de-DE" sz="1400" i="1" dirty="0">
                  <a:solidFill>
                    <a:schemeClr val="accent1">
                      <a:lumMod val="50000"/>
                    </a:schemeClr>
                  </a:solidFill>
                </a:rPr>
                <a:t>Fachpersonal (F) / Nutzer (N)</a:t>
              </a:r>
              <a:endParaRPr lang="en-US" sz="1400" i="1" dirty="0">
                <a:solidFill>
                  <a:schemeClr val="accent1">
                    <a:lumMod val="50000"/>
                  </a:schemeClr>
                </a:solidFill>
              </a:endParaRPr>
            </a:p>
          </p:txBody>
        </p:sp>
        <p:pic>
          <p:nvPicPr>
            <p:cNvPr id="78" name="Picture 77" descr="A blue glass object with a black background&#10;&#10;Description automatically generated">
              <a:extLst>
                <a:ext uri="{FF2B5EF4-FFF2-40B4-BE49-F238E27FC236}">
                  <a16:creationId xmlns:a16="http://schemas.microsoft.com/office/drawing/2014/main" id="{0D16CB5C-F362-2428-63A2-D4F4756A670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72301" y="964785"/>
              <a:ext cx="281914" cy="423903"/>
            </a:xfrm>
            <a:prstGeom prst="rect">
              <a:avLst/>
            </a:prstGeom>
          </p:spPr>
        </p:pic>
      </p:grpSp>
      <p:sp>
        <p:nvSpPr>
          <p:cNvPr id="79" name="Arrow: Chevron 78">
            <a:extLst>
              <a:ext uri="{FF2B5EF4-FFF2-40B4-BE49-F238E27FC236}">
                <a16:creationId xmlns:a16="http://schemas.microsoft.com/office/drawing/2014/main" id="{10F2C417-B847-C28A-1671-C012EECD7B75}"/>
              </a:ext>
            </a:extLst>
          </p:cNvPr>
          <p:cNvSpPr/>
          <p:nvPr/>
        </p:nvSpPr>
        <p:spPr>
          <a:xfrm>
            <a:off x="9660769" y="1759945"/>
            <a:ext cx="2276062" cy="744913"/>
          </a:xfrm>
          <a:prstGeom prst="chevron">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grpSp>
        <p:nvGrpSpPr>
          <p:cNvPr id="5" name="Group 4">
            <a:extLst>
              <a:ext uri="{FF2B5EF4-FFF2-40B4-BE49-F238E27FC236}">
                <a16:creationId xmlns:a16="http://schemas.microsoft.com/office/drawing/2014/main" id="{3A7F4781-96A2-9BE7-EBE3-C9CEAC553A9E}"/>
              </a:ext>
            </a:extLst>
          </p:cNvPr>
          <p:cNvGrpSpPr/>
          <p:nvPr/>
        </p:nvGrpSpPr>
        <p:grpSpPr>
          <a:xfrm>
            <a:off x="7428887" y="2603979"/>
            <a:ext cx="2038438" cy="3874169"/>
            <a:chOff x="960615" y="1740568"/>
            <a:chExt cx="2055301" cy="3352800"/>
          </a:xfrm>
          <a:noFill/>
        </p:grpSpPr>
        <p:sp>
          <p:nvSpPr>
            <p:cNvPr id="7" name="Flowchart: Off-page Connector 6">
              <a:extLst>
                <a:ext uri="{FF2B5EF4-FFF2-40B4-BE49-F238E27FC236}">
                  <a16:creationId xmlns:a16="http://schemas.microsoft.com/office/drawing/2014/main" id="{EEF7A372-62D8-C539-D453-4D941DA01276}"/>
                </a:ext>
              </a:extLst>
            </p:cNvPr>
            <p:cNvSpPr/>
            <p:nvPr/>
          </p:nvSpPr>
          <p:spPr>
            <a:xfrm>
              <a:off x="984877"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D32FC22-0819-6EA7-4DDB-25041A051D4B}"/>
                </a:ext>
              </a:extLst>
            </p:cNvPr>
            <p:cNvSpPr txBox="1"/>
            <p:nvPr/>
          </p:nvSpPr>
          <p:spPr>
            <a:xfrm>
              <a:off x="960615" y="1956915"/>
              <a:ext cx="2055301" cy="213085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de-DE" sz="1400" b="1" kern="0" dirty="0">
                  <a:solidFill>
                    <a:sysClr val="windowText" lastClr="000000"/>
                  </a:solidFill>
                  <a:latin typeface="Times New Roman" panose="02020603050405020304" pitchFamily="18" charset="0"/>
                  <a:cs typeface="Times New Roman" panose="02020603050405020304" pitchFamily="18" charset="0"/>
                </a:rPr>
                <a:t>Qualitätssicherung hat hier oberste Priorität</a:t>
              </a:r>
            </a:p>
            <a:p>
              <a:pPr algn="ctr"/>
              <a:endParaRPr lang="en-US" sz="1400" b="1" kern="0" dirty="0">
                <a:latin typeface="Times New Roman" panose="02020603050405020304" pitchFamily="18" charset="0"/>
                <a:cs typeface="Times New Roman" panose="02020603050405020304" pitchFamily="18" charset="0"/>
              </a:endParaRPr>
            </a:p>
            <a:p>
              <a:r>
                <a:rPr lang="en-US" sz="1400" b="1" dirty="0" err="1">
                  <a:solidFill>
                    <a:schemeClr val="accent1">
                      <a:lumMod val="50000"/>
                    </a:schemeClr>
                  </a:solidFill>
                </a:rPr>
                <a:t>Messen</a:t>
              </a:r>
              <a:r>
                <a:rPr lang="en-US" sz="1400" b="1" dirty="0">
                  <a:solidFill>
                    <a:schemeClr val="accent1">
                      <a:lumMod val="50000"/>
                    </a:schemeClr>
                  </a:solidFill>
                </a:rPr>
                <a:t> und </a:t>
              </a:r>
              <a:r>
                <a:rPr lang="en-US" sz="1400" b="1" dirty="0" err="1">
                  <a:solidFill>
                    <a:schemeClr val="accent1">
                      <a:lumMod val="50000"/>
                    </a:schemeClr>
                  </a:solidFill>
                </a:rPr>
                <a:t>verbessern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a:solidFill>
                    <a:schemeClr val="accent1">
                      <a:lumMod val="50000"/>
                    </a:schemeClr>
                  </a:solidFill>
                </a:rPr>
                <a:t>Benchmarks</a:t>
              </a:r>
            </a:p>
            <a:p>
              <a:pPr marL="285750" indent="-285750">
                <a:buFont typeface="Wingdings" panose="05000000000000000000" pitchFamily="2" charset="2"/>
                <a:buChar char="ü"/>
              </a:pPr>
              <a:r>
                <a:rPr lang="en-US" sz="1400" dirty="0" err="1">
                  <a:solidFill>
                    <a:schemeClr val="accent1">
                      <a:lumMod val="50000"/>
                    </a:schemeClr>
                  </a:solidFill>
                </a:rPr>
                <a:t>Genauigkeit</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a:solidFill>
                    <a:schemeClr val="accent1">
                      <a:lumMod val="50000"/>
                    </a:schemeClr>
                  </a:solidFill>
                </a:rPr>
                <a:t>Integration in die </a:t>
              </a:r>
              <a:r>
                <a:rPr lang="en-US" sz="1400" dirty="0" err="1">
                  <a:solidFill>
                    <a:schemeClr val="accent1">
                      <a:lumMod val="50000"/>
                    </a:schemeClr>
                  </a:solidFill>
                </a:rPr>
                <a:t>bestehende</a:t>
              </a:r>
              <a:r>
                <a:rPr lang="en-US" sz="1400" dirty="0">
                  <a:solidFill>
                    <a:schemeClr val="accent1">
                      <a:lumMod val="50000"/>
                    </a:schemeClr>
                  </a:solidFill>
                </a:rPr>
                <a:t> </a:t>
              </a:r>
              <a:r>
                <a:rPr lang="en-US" sz="1400" dirty="0" err="1">
                  <a:solidFill>
                    <a:schemeClr val="accent1">
                      <a:lumMod val="50000"/>
                    </a:schemeClr>
                  </a:solidFill>
                </a:rPr>
                <a:t>Prozesse</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Nutzbarkeit</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Ettik</a:t>
              </a:r>
              <a:endParaRPr lang="en-US" sz="1400" dirty="0">
                <a:solidFill>
                  <a:schemeClr val="accent1">
                    <a:lumMod val="50000"/>
                  </a:schemeClr>
                </a:solidFill>
              </a:endParaRPr>
            </a:p>
          </p:txBody>
        </p:sp>
      </p:grpSp>
      <p:grpSp>
        <p:nvGrpSpPr>
          <p:cNvPr id="9" name="Group 8">
            <a:extLst>
              <a:ext uri="{FF2B5EF4-FFF2-40B4-BE49-F238E27FC236}">
                <a16:creationId xmlns:a16="http://schemas.microsoft.com/office/drawing/2014/main" id="{F0CB3293-7E5E-C640-D87E-25AAE816581E}"/>
              </a:ext>
            </a:extLst>
          </p:cNvPr>
          <p:cNvGrpSpPr/>
          <p:nvPr/>
        </p:nvGrpSpPr>
        <p:grpSpPr>
          <a:xfrm>
            <a:off x="7652658" y="967684"/>
            <a:ext cx="2019776" cy="738664"/>
            <a:chOff x="5031242" y="673768"/>
            <a:chExt cx="2599035" cy="738664"/>
          </a:xfrm>
        </p:grpSpPr>
        <p:sp>
          <p:nvSpPr>
            <p:cNvPr id="10" name="TextBox 9">
              <a:extLst>
                <a:ext uri="{FF2B5EF4-FFF2-40B4-BE49-F238E27FC236}">
                  <a16:creationId xmlns:a16="http://schemas.microsoft.com/office/drawing/2014/main" id="{0DF25ADD-0031-B526-E35D-13E695233947}"/>
                </a:ext>
              </a:extLst>
            </p:cNvPr>
            <p:cNvSpPr txBox="1"/>
            <p:nvPr/>
          </p:nvSpPr>
          <p:spPr>
            <a:xfrm>
              <a:off x="5354215" y="673768"/>
              <a:ext cx="2276062" cy="738664"/>
            </a:xfrm>
            <a:prstGeom prst="rect">
              <a:avLst/>
            </a:prstGeom>
            <a:noFill/>
          </p:spPr>
          <p:txBody>
            <a:bodyPr wrap="square" rtlCol="0">
              <a:spAutoFit/>
            </a:bodyPr>
            <a:lstStyle/>
            <a:p>
              <a:r>
                <a:rPr lang="de-DE" sz="1400" i="1" dirty="0">
                  <a:solidFill>
                    <a:schemeClr val="accent1">
                      <a:lumMod val="50000"/>
                    </a:schemeClr>
                  </a:solidFill>
                </a:rPr>
                <a:t>Interne IT Abteilung</a:t>
              </a:r>
            </a:p>
            <a:p>
              <a:r>
                <a:rPr lang="de-DE" sz="1400" i="1" dirty="0">
                  <a:solidFill>
                    <a:schemeClr val="accent1">
                      <a:lumMod val="50000"/>
                    </a:schemeClr>
                  </a:solidFill>
                </a:rPr>
                <a:t>Fachpersonal</a:t>
              </a:r>
            </a:p>
            <a:p>
              <a:r>
                <a:rPr lang="de-DE" sz="1400" i="1" dirty="0">
                  <a:solidFill>
                    <a:schemeClr val="accent1">
                      <a:lumMod val="50000"/>
                    </a:schemeClr>
                  </a:solidFill>
                </a:rPr>
                <a:t>Nutzer</a:t>
              </a:r>
              <a:endParaRPr lang="en-US" sz="1400" i="1" dirty="0">
                <a:solidFill>
                  <a:schemeClr val="accent1">
                    <a:lumMod val="50000"/>
                  </a:schemeClr>
                </a:solidFill>
              </a:endParaRPr>
            </a:p>
          </p:txBody>
        </p:sp>
        <p:pic>
          <p:nvPicPr>
            <p:cNvPr id="11" name="Picture 10" descr="A blue glass object with a black background&#10;&#10;Description automatically generated">
              <a:extLst>
                <a:ext uri="{FF2B5EF4-FFF2-40B4-BE49-F238E27FC236}">
                  <a16:creationId xmlns:a16="http://schemas.microsoft.com/office/drawing/2014/main" id="{F4A9ABD5-9ADD-F021-100A-D6DA032FD28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31242" y="964785"/>
              <a:ext cx="322975" cy="423903"/>
            </a:xfrm>
            <a:prstGeom prst="rect">
              <a:avLst/>
            </a:prstGeom>
          </p:spPr>
        </p:pic>
      </p:grpSp>
      <p:sp>
        <p:nvSpPr>
          <p:cNvPr id="2" name="Arrow: Chevron 1">
            <a:extLst>
              <a:ext uri="{FF2B5EF4-FFF2-40B4-BE49-F238E27FC236}">
                <a16:creationId xmlns:a16="http://schemas.microsoft.com/office/drawing/2014/main" id="{40FC6809-B2DE-AB38-053A-D1002C051A79}"/>
              </a:ext>
            </a:extLst>
          </p:cNvPr>
          <p:cNvSpPr/>
          <p:nvPr/>
        </p:nvSpPr>
        <p:spPr>
          <a:xfrm>
            <a:off x="9539514" y="1770833"/>
            <a:ext cx="2622884" cy="744913"/>
          </a:xfrm>
          <a:prstGeom prst="chevron">
            <a:avLst/>
          </a:prstGeom>
          <a:solidFill>
            <a:srgbClr val="9CC2ED"/>
          </a:solidFill>
          <a:ln>
            <a:noFill/>
          </a:ln>
          <a:effectLst/>
          <a:scene3d>
            <a:camera prst="orthographicFront">
              <a:rot lat="0" lon="0" rev="0"/>
            </a:camera>
            <a:lightRig rig="contrasting" dir="t">
              <a:rot lat="0" lon="0" rev="7800000"/>
            </a:lightRig>
          </a:scene3d>
          <a:sp3d>
            <a:bevelT w="139700" h="1397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600" b="1" dirty="0">
                <a:solidFill>
                  <a:schemeClr val="accent1">
                    <a:lumMod val="50000"/>
                  </a:schemeClr>
                </a:solidFill>
              </a:rPr>
              <a:t>Phase 5:</a:t>
            </a:r>
          </a:p>
          <a:p>
            <a:pPr algn="ctr"/>
            <a:r>
              <a:rPr lang="en-US" sz="1600" b="1" dirty="0" err="1">
                <a:solidFill>
                  <a:schemeClr val="accent1">
                    <a:lumMod val="50000"/>
                  </a:schemeClr>
                </a:solidFill>
              </a:rPr>
              <a:t>Abschluss</a:t>
            </a:r>
            <a:endParaRPr lang="en-US" sz="1600" b="1" dirty="0">
              <a:solidFill>
                <a:schemeClr val="accent1">
                  <a:lumMod val="50000"/>
                </a:schemeClr>
              </a:solidFill>
            </a:endParaRPr>
          </a:p>
          <a:p>
            <a:pPr algn="ctr"/>
            <a:endParaRPr lang="en-US" b="1" dirty="0">
              <a:solidFill>
                <a:schemeClr val="tx1"/>
              </a:solidFill>
            </a:endParaRPr>
          </a:p>
        </p:txBody>
      </p:sp>
      <p:grpSp>
        <p:nvGrpSpPr>
          <p:cNvPr id="12" name="Group 11">
            <a:extLst>
              <a:ext uri="{FF2B5EF4-FFF2-40B4-BE49-F238E27FC236}">
                <a16:creationId xmlns:a16="http://schemas.microsoft.com/office/drawing/2014/main" id="{A5BAB5C4-314E-5A9B-7922-B8E938AA57A1}"/>
              </a:ext>
            </a:extLst>
          </p:cNvPr>
          <p:cNvGrpSpPr/>
          <p:nvPr/>
        </p:nvGrpSpPr>
        <p:grpSpPr>
          <a:xfrm>
            <a:off x="9779055" y="2603977"/>
            <a:ext cx="2038438" cy="3874169"/>
            <a:chOff x="960615" y="1740568"/>
            <a:chExt cx="2055301" cy="3352800"/>
          </a:xfrm>
          <a:noFill/>
          <a:scene3d>
            <a:camera prst="orthographicFront">
              <a:rot lat="0" lon="0" rev="0"/>
            </a:camera>
            <a:lightRig rig="balanced" dir="t">
              <a:rot lat="0" lon="0" rev="8700000"/>
            </a:lightRig>
          </a:scene3d>
        </p:grpSpPr>
        <p:sp>
          <p:nvSpPr>
            <p:cNvPr id="14" name="Flowchart: Off-page Connector 13">
              <a:extLst>
                <a:ext uri="{FF2B5EF4-FFF2-40B4-BE49-F238E27FC236}">
                  <a16:creationId xmlns:a16="http://schemas.microsoft.com/office/drawing/2014/main" id="{FAABBD12-F1DB-B415-9CA0-96F94E290FAE}"/>
                </a:ext>
              </a:extLst>
            </p:cNvPr>
            <p:cNvSpPr/>
            <p:nvPr/>
          </p:nvSpPr>
          <p:spPr>
            <a:xfrm>
              <a:off x="984877" y="1740568"/>
              <a:ext cx="1991133" cy="3352800"/>
            </a:xfrm>
            <a:prstGeom prst="flowChartOffpageConnector">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lnSpc>
                  <a:spcPct val="107000"/>
                </a:lnSpc>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17F6CD9-8167-60AD-BAF5-E1AD1C932035}"/>
                </a:ext>
              </a:extLst>
            </p:cNvPr>
            <p:cNvSpPr txBox="1"/>
            <p:nvPr/>
          </p:nvSpPr>
          <p:spPr>
            <a:xfrm>
              <a:off x="960615" y="1956915"/>
              <a:ext cx="2055301" cy="213085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de-DE" sz="1400" b="1" kern="0" dirty="0" err="1">
                  <a:solidFill>
                    <a:sysClr val="windowText" lastClr="000000"/>
                  </a:solidFill>
                  <a:latin typeface="Times New Roman" panose="02020603050405020304" pitchFamily="18" charset="0"/>
                  <a:cs typeface="Times New Roman" panose="02020603050405020304" pitchFamily="18" charset="0"/>
                </a:rPr>
                <a:t>Lessons</a:t>
              </a:r>
              <a:r>
                <a:rPr lang="de-DE" sz="1400" b="1" kern="0" dirty="0">
                  <a:solidFill>
                    <a:sysClr val="windowText" lastClr="000000"/>
                  </a:solidFill>
                  <a:latin typeface="Times New Roman" panose="02020603050405020304" pitchFamily="18" charset="0"/>
                  <a:cs typeface="Times New Roman" panose="02020603050405020304" pitchFamily="18" charset="0"/>
                </a:rPr>
                <a:t> </a:t>
              </a:r>
              <a:r>
                <a:rPr lang="de-DE" sz="1400" b="1" kern="0" dirty="0" err="1">
                  <a:solidFill>
                    <a:sysClr val="windowText" lastClr="000000"/>
                  </a:solidFill>
                  <a:latin typeface="Times New Roman" panose="02020603050405020304" pitchFamily="18" charset="0"/>
                  <a:cs typeface="Times New Roman" panose="02020603050405020304" pitchFamily="18" charset="0"/>
                </a:rPr>
                <a:t>learned</a:t>
              </a:r>
              <a:r>
                <a:rPr lang="de-DE" sz="1400" b="1" kern="0" dirty="0">
                  <a:solidFill>
                    <a:sysClr val="windowText" lastClr="000000"/>
                  </a:solidFill>
                  <a:latin typeface="Times New Roman" panose="02020603050405020304" pitchFamily="18" charset="0"/>
                  <a:cs typeface="Times New Roman" panose="02020603050405020304" pitchFamily="18" charset="0"/>
                </a:rPr>
                <a:t>!</a:t>
              </a:r>
            </a:p>
            <a:p>
              <a:pPr algn="ctr"/>
              <a:endParaRPr lang="en-US" sz="1400" b="1" kern="0" dirty="0">
                <a:latin typeface="Times New Roman" panose="02020603050405020304" pitchFamily="18" charset="0"/>
                <a:cs typeface="Times New Roman" panose="02020603050405020304" pitchFamily="18" charset="0"/>
              </a:endParaRPr>
            </a:p>
            <a:p>
              <a:endParaRPr lang="en-US" sz="1400" b="1" dirty="0">
                <a:solidFill>
                  <a:schemeClr val="accent1">
                    <a:lumMod val="50000"/>
                  </a:schemeClr>
                </a:solidFill>
              </a:endParaRPr>
            </a:p>
            <a:p>
              <a:r>
                <a:rPr lang="en-US" sz="1400" b="1" dirty="0" err="1">
                  <a:solidFill>
                    <a:schemeClr val="accent1">
                      <a:lumMod val="50000"/>
                    </a:schemeClr>
                  </a:solidFill>
                </a:rPr>
                <a:t>Evaluieren</a:t>
              </a:r>
              <a:r>
                <a:rPr lang="en-US" sz="1400" b="1" dirty="0">
                  <a:solidFill>
                    <a:schemeClr val="accent1">
                      <a:lumMod val="50000"/>
                    </a:schemeClr>
                  </a:solidFill>
                </a:rPr>
                <a:t>: </a:t>
              </a:r>
            </a:p>
            <a:p>
              <a:endParaRPr lang="en-US" sz="1400" b="1" dirty="0">
                <a:solidFill>
                  <a:schemeClr val="accent1">
                    <a:lumMod val="50000"/>
                  </a:schemeClr>
                </a:solidFill>
              </a:endParaRPr>
            </a:p>
            <a:p>
              <a:pPr marL="285750" indent="-285750">
                <a:buFont typeface="Wingdings" panose="05000000000000000000" pitchFamily="2" charset="2"/>
                <a:buChar char="ü"/>
              </a:pPr>
              <a:r>
                <a:rPr lang="de-DE" sz="1400" dirty="0">
                  <a:solidFill>
                    <a:schemeClr val="accent1">
                      <a:lumMod val="50000"/>
                    </a:schemeClr>
                  </a:solidFill>
                </a:rPr>
                <a:t>Kosten-Nutzen-Analyse</a:t>
              </a:r>
            </a:p>
            <a:p>
              <a:pPr marL="285750" indent="-285750">
                <a:buFont typeface="Wingdings" panose="05000000000000000000" pitchFamily="2" charset="2"/>
                <a:buChar char="ü"/>
              </a:pPr>
              <a:r>
                <a:rPr lang="de-DE" sz="1400" dirty="0">
                  <a:solidFill>
                    <a:schemeClr val="accent1">
                      <a:lumMod val="50000"/>
                    </a:schemeClr>
                  </a:solidFill>
                </a:rPr>
                <a:t>Ziele erreicht?</a:t>
              </a:r>
            </a:p>
            <a:p>
              <a:pPr marL="285750" indent="-285750">
                <a:buFont typeface="Wingdings" panose="05000000000000000000" pitchFamily="2" charset="2"/>
                <a:buChar char="ü"/>
              </a:pPr>
              <a:r>
                <a:rPr lang="de-DE" sz="1400" dirty="0">
                  <a:solidFill>
                    <a:schemeClr val="accent1">
                      <a:lumMod val="50000"/>
                    </a:schemeClr>
                  </a:solidFill>
                </a:rPr>
                <a:t>Nachbessern </a:t>
              </a:r>
            </a:p>
            <a:p>
              <a:pPr marL="285750" indent="-285750">
                <a:buFont typeface="Wingdings" panose="05000000000000000000" pitchFamily="2" charset="2"/>
                <a:buChar char="ü"/>
              </a:pPr>
              <a:r>
                <a:rPr lang="de-DE" sz="1400" dirty="0">
                  <a:solidFill>
                    <a:schemeClr val="accent1">
                      <a:lumMod val="50000"/>
                    </a:schemeClr>
                  </a:solidFill>
                </a:rPr>
                <a:t>Nächste Phase / nächster Projekttyp</a:t>
              </a:r>
            </a:p>
          </p:txBody>
        </p:sp>
      </p:grpSp>
      <p:grpSp>
        <p:nvGrpSpPr>
          <p:cNvPr id="18" name="Group 17">
            <a:extLst>
              <a:ext uri="{FF2B5EF4-FFF2-40B4-BE49-F238E27FC236}">
                <a16:creationId xmlns:a16="http://schemas.microsoft.com/office/drawing/2014/main" id="{36D9E17B-916C-34CC-44DB-1145CEF8368A}"/>
              </a:ext>
            </a:extLst>
          </p:cNvPr>
          <p:cNvGrpSpPr/>
          <p:nvPr/>
        </p:nvGrpSpPr>
        <p:grpSpPr>
          <a:xfrm>
            <a:off x="9838786" y="967682"/>
            <a:ext cx="2557976" cy="738664"/>
            <a:chOff x="5072301" y="673768"/>
            <a:chExt cx="2557976" cy="738664"/>
          </a:xfrm>
        </p:grpSpPr>
        <p:sp>
          <p:nvSpPr>
            <p:cNvPr id="19" name="TextBox 18">
              <a:extLst>
                <a:ext uri="{FF2B5EF4-FFF2-40B4-BE49-F238E27FC236}">
                  <a16:creationId xmlns:a16="http://schemas.microsoft.com/office/drawing/2014/main" id="{E91B1C80-90FE-44D7-4E77-FAC9808DBFE4}"/>
                </a:ext>
              </a:extLst>
            </p:cNvPr>
            <p:cNvSpPr txBox="1"/>
            <p:nvPr/>
          </p:nvSpPr>
          <p:spPr>
            <a:xfrm>
              <a:off x="5354215" y="673768"/>
              <a:ext cx="2276062" cy="738664"/>
            </a:xfrm>
            <a:prstGeom prst="rect">
              <a:avLst/>
            </a:prstGeom>
            <a:noFill/>
          </p:spPr>
          <p:txBody>
            <a:bodyPr wrap="square" rtlCol="0">
              <a:spAutoFit/>
            </a:bodyPr>
            <a:lstStyle/>
            <a:p>
              <a:r>
                <a:rPr lang="de-DE" sz="1400" i="1" dirty="0">
                  <a:solidFill>
                    <a:schemeClr val="accent1">
                      <a:lumMod val="50000"/>
                    </a:schemeClr>
                  </a:solidFill>
                </a:rPr>
                <a:t>Interne IT Abteilung</a:t>
              </a:r>
            </a:p>
            <a:p>
              <a:r>
                <a:rPr lang="de-DE" sz="1400" i="1" dirty="0">
                  <a:solidFill>
                    <a:schemeClr val="accent1">
                      <a:lumMod val="50000"/>
                    </a:schemeClr>
                  </a:solidFill>
                </a:rPr>
                <a:t>Fachpersonal</a:t>
              </a:r>
            </a:p>
            <a:p>
              <a:r>
                <a:rPr lang="de-DE" sz="1400" i="1" dirty="0">
                  <a:solidFill>
                    <a:schemeClr val="accent1">
                      <a:lumMod val="50000"/>
                    </a:schemeClr>
                  </a:solidFill>
                </a:rPr>
                <a:t>Nutzer</a:t>
              </a:r>
              <a:endParaRPr lang="en-US" sz="1400" i="1" dirty="0">
                <a:solidFill>
                  <a:schemeClr val="accent1">
                    <a:lumMod val="50000"/>
                  </a:schemeClr>
                </a:solidFill>
              </a:endParaRPr>
            </a:p>
          </p:txBody>
        </p:sp>
        <p:pic>
          <p:nvPicPr>
            <p:cNvPr id="20" name="Picture 19" descr="A blue glass object with a black background&#10;&#10;Description automatically generated">
              <a:extLst>
                <a:ext uri="{FF2B5EF4-FFF2-40B4-BE49-F238E27FC236}">
                  <a16:creationId xmlns:a16="http://schemas.microsoft.com/office/drawing/2014/main" id="{399D3214-F5F4-5D9E-5299-E707AF4C70E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72301" y="964785"/>
              <a:ext cx="281914" cy="423903"/>
            </a:xfrm>
            <a:prstGeom prst="rect">
              <a:avLst/>
            </a:prstGeom>
          </p:spPr>
        </p:pic>
      </p:grpSp>
      <p:pic>
        <p:nvPicPr>
          <p:cNvPr id="21" name="Picture 20" descr="A logo with a black background&#10;&#10;Description automatically generated">
            <a:extLst>
              <a:ext uri="{FF2B5EF4-FFF2-40B4-BE49-F238E27FC236}">
                <a16:creationId xmlns:a16="http://schemas.microsoft.com/office/drawing/2014/main" id="{718CB141-8465-B20B-0AB7-35D88D851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
        <p:nvSpPr>
          <p:cNvPr id="22" name="TextBox 21">
            <a:extLst>
              <a:ext uri="{FF2B5EF4-FFF2-40B4-BE49-F238E27FC236}">
                <a16:creationId xmlns:a16="http://schemas.microsoft.com/office/drawing/2014/main" id="{552C8636-2521-8B30-8F47-B8CCB53402D4}"/>
              </a:ext>
            </a:extLst>
          </p:cNvPr>
          <p:cNvSpPr txBox="1"/>
          <p:nvPr/>
        </p:nvSpPr>
        <p:spPr>
          <a:xfrm>
            <a:off x="420517" y="2852606"/>
            <a:ext cx="2038438" cy="3323987"/>
          </a:xfrm>
          <a:prstGeom prst="rect">
            <a:avLst/>
          </a:prstGeom>
          <a:noFill/>
          <a:ln>
            <a:noFill/>
          </a:ln>
          <a:effectLst>
            <a:outerShdw blurRad="44450" dist="27940" dir="5400000" algn="ctr">
              <a:srgbClr val="000000">
                <a:alpha val="32000"/>
              </a:srgbClr>
            </a:outerShdw>
          </a:effectLst>
        </p:spPr>
        <p:txBody>
          <a:bodyPr wrap="square" rtlCol="0">
            <a:spAutoFit/>
          </a:bodyPr>
          <a:lstStyle/>
          <a:p>
            <a:pPr algn="ctr"/>
            <a:r>
              <a:rPr lang="en-US" sz="1400" b="1" kern="0" dirty="0">
                <a:latin typeface="Times New Roman" panose="02020603050405020304" pitchFamily="18" charset="0"/>
                <a:ea typeface="Times New Roman" panose="02020603050405020304" pitchFamily="18" charset="0"/>
                <a:cs typeface="Times New Roman" panose="02020603050405020304" pitchFamily="18" charset="0"/>
              </a:rPr>
              <a:t>"Houston, we have a problem.“</a:t>
            </a:r>
          </a:p>
          <a:p>
            <a:pPr algn="ct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accent1">
                    <a:lumMod val="50000"/>
                  </a:schemeClr>
                </a:solidFill>
              </a:rPr>
              <a:t>KI </a:t>
            </a:r>
            <a:r>
              <a:rPr lang="en-US" sz="1400" b="1" dirty="0" err="1">
                <a:solidFill>
                  <a:schemeClr val="accent1">
                    <a:lumMod val="50000"/>
                  </a:schemeClr>
                </a:solidFill>
              </a:rPr>
              <a:t>Mehrwert</a:t>
            </a:r>
            <a:r>
              <a:rPr lang="en-US" sz="1400" b="1" dirty="0">
                <a:solidFill>
                  <a:schemeClr val="accent1">
                    <a:lumMod val="50000"/>
                  </a:schemeClr>
                </a:solidFill>
              </a:rPr>
              <a:t> verstehen:</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Kostenersparnis</a:t>
            </a:r>
            <a:r>
              <a:rPr lang="en-US" sz="1400" dirty="0">
                <a:solidFill>
                  <a:schemeClr val="accent1">
                    <a:lumMod val="50000"/>
                  </a:schemeClr>
                </a:solidFill>
              </a:rPr>
              <a:t> </a:t>
            </a:r>
          </a:p>
          <a:p>
            <a:pPr marL="285750" indent="-285750">
              <a:buFont typeface="Wingdings" panose="05000000000000000000" pitchFamily="2" charset="2"/>
              <a:buChar char="ü"/>
            </a:pPr>
            <a:r>
              <a:rPr lang="en-US" sz="1400" dirty="0" err="1">
                <a:solidFill>
                  <a:schemeClr val="accent1">
                    <a:lumMod val="50000"/>
                  </a:schemeClr>
                </a:solidFill>
              </a:rPr>
              <a:t>Prozessoptimierung</a:t>
            </a:r>
            <a:endParaRPr lang="en-US" sz="1400" dirty="0">
              <a:solidFill>
                <a:schemeClr val="accent1">
                  <a:lumMod val="50000"/>
                </a:schemeClr>
              </a:solidFill>
            </a:endParaRPr>
          </a:p>
          <a:p>
            <a:pPr marL="285750" indent="-285750">
              <a:buFont typeface="Wingdings" panose="05000000000000000000" pitchFamily="2" charset="2"/>
              <a:buChar char="ü"/>
            </a:pPr>
            <a:r>
              <a:rPr lang="de-DE" sz="1400" dirty="0">
                <a:solidFill>
                  <a:schemeClr val="accent1">
                    <a:lumMod val="50000"/>
                  </a:schemeClr>
                </a:solidFill>
              </a:rPr>
              <a:t>Präzision</a:t>
            </a:r>
          </a:p>
          <a:p>
            <a:pPr marL="285750" indent="-285750">
              <a:buFont typeface="Wingdings" panose="05000000000000000000" pitchFamily="2" charset="2"/>
              <a:buChar char="ü"/>
            </a:pPr>
            <a:r>
              <a:rPr lang="en-US" sz="1400" dirty="0" err="1">
                <a:solidFill>
                  <a:schemeClr val="accent1">
                    <a:lumMod val="50000"/>
                  </a:schemeClr>
                </a:solidFill>
              </a:rPr>
              <a:t>Entlastung</a:t>
            </a:r>
            <a:r>
              <a:rPr lang="en-US" sz="1400" dirty="0">
                <a:solidFill>
                  <a:schemeClr val="accent1">
                    <a:lumMod val="50000"/>
                  </a:schemeClr>
                </a:solidFill>
              </a:rPr>
              <a:t> </a:t>
            </a:r>
            <a:r>
              <a:rPr lang="en-US" sz="1400" dirty="0" err="1">
                <a:solidFill>
                  <a:schemeClr val="accent1">
                    <a:lumMod val="50000"/>
                  </a:schemeClr>
                </a:solidFill>
              </a:rPr>
              <a:t>manueller</a:t>
            </a:r>
            <a:r>
              <a:rPr lang="en-US" sz="1400" dirty="0">
                <a:solidFill>
                  <a:schemeClr val="accent1">
                    <a:lumMod val="50000"/>
                  </a:schemeClr>
                </a:solidFill>
              </a:rPr>
              <a:t> Arbeit</a:t>
            </a:r>
          </a:p>
          <a:p>
            <a:pPr marL="285750" indent="-285750">
              <a:buFont typeface="Wingdings" panose="05000000000000000000" pitchFamily="2" charset="2"/>
              <a:buChar char="ü"/>
            </a:pPr>
            <a:r>
              <a:rPr lang="en-US" sz="1400" dirty="0" err="1">
                <a:solidFill>
                  <a:schemeClr val="accent1">
                    <a:lumMod val="50000"/>
                  </a:schemeClr>
                </a:solidFill>
              </a:rPr>
              <a:t>Erhöhung</a:t>
            </a:r>
            <a:r>
              <a:rPr lang="en-US" sz="1400" dirty="0">
                <a:solidFill>
                  <a:schemeClr val="accent1">
                    <a:lumMod val="50000"/>
                  </a:schemeClr>
                </a:solidFill>
              </a:rPr>
              <a:t> der </a:t>
            </a:r>
            <a:r>
              <a:rPr lang="en-US" sz="1400" dirty="0" err="1">
                <a:solidFill>
                  <a:schemeClr val="accent1">
                    <a:lumMod val="50000"/>
                  </a:schemeClr>
                </a:solidFill>
              </a:rPr>
              <a:t>Bearbeitungs-geschwindigkeit</a:t>
            </a:r>
            <a:endParaRPr lang="en-US" sz="1400" dirty="0">
              <a:solidFill>
                <a:schemeClr val="accent1">
                  <a:lumMod val="50000"/>
                </a:schemeClr>
              </a:solidFill>
            </a:endParaRPr>
          </a:p>
          <a:p>
            <a:endParaRPr lang="en-US" sz="1400" dirty="0"/>
          </a:p>
        </p:txBody>
      </p:sp>
      <p:sp>
        <p:nvSpPr>
          <p:cNvPr id="23" name="TextBox 22">
            <a:extLst>
              <a:ext uri="{FF2B5EF4-FFF2-40B4-BE49-F238E27FC236}">
                <a16:creationId xmlns:a16="http://schemas.microsoft.com/office/drawing/2014/main" id="{44EF81B1-F5B5-7E9F-4BDA-31FE5ACD9A4F}"/>
              </a:ext>
            </a:extLst>
          </p:cNvPr>
          <p:cNvSpPr txBox="1"/>
          <p:nvPr/>
        </p:nvSpPr>
        <p:spPr>
          <a:xfrm>
            <a:off x="2746622" y="2852606"/>
            <a:ext cx="2088938" cy="397031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Klare</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Vision, flexible </a:t>
            </a:r>
            <a:r>
              <a:rPr lang="en-US" sz="1400" b="1" kern="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Bedingungen</a:t>
            </a:r>
            <a:r>
              <a:rPr lang="en-US" sz="14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err="1">
                <a:solidFill>
                  <a:schemeClr val="accent1">
                    <a:lumMod val="50000"/>
                  </a:schemeClr>
                </a:solidFill>
              </a:rPr>
              <a:t>Entscheidungen</a:t>
            </a:r>
            <a:r>
              <a:rPr lang="en-US" sz="1400" b="1" dirty="0">
                <a:solidFill>
                  <a:schemeClr val="accent1">
                    <a:lumMod val="50000"/>
                  </a:schemeClr>
                </a:solidFill>
              </a:rPr>
              <a:t> </a:t>
            </a:r>
            <a:r>
              <a:rPr lang="en-US" sz="1400" b="1" dirty="0" err="1">
                <a:solidFill>
                  <a:schemeClr val="accent1">
                    <a:lumMod val="50000"/>
                  </a:schemeClr>
                </a:solidFill>
              </a:rPr>
              <a:t>treffen</a:t>
            </a:r>
            <a:r>
              <a:rPr lang="en-US" sz="1400" b="1" dirty="0">
                <a:solidFill>
                  <a:schemeClr val="accent1">
                    <a:lumMod val="50000"/>
                  </a:schemeClr>
                </a:solidFill>
              </a:rPr>
              <a:t>:</a:t>
            </a:r>
          </a:p>
          <a:p>
            <a:endParaRPr lang="en-US" sz="1400" b="1"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Analysen</a:t>
            </a:r>
            <a:r>
              <a:rPr lang="en-US" sz="1400" dirty="0">
                <a:solidFill>
                  <a:schemeClr val="accent1">
                    <a:lumMod val="50000"/>
                  </a:schemeClr>
                </a:solidFill>
              </a:rPr>
              <a:t>, </a:t>
            </a:r>
            <a:r>
              <a:rPr lang="en-US" sz="1400" dirty="0" err="1">
                <a:solidFill>
                  <a:schemeClr val="accent1">
                    <a:lumMod val="50000"/>
                  </a:schemeClr>
                </a:solidFill>
              </a:rPr>
              <a:t>z.B.</a:t>
            </a:r>
            <a:r>
              <a:rPr lang="en-US" sz="1400" dirty="0">
                <a:solidFill>
                  <a:schemeClr val="accent1">
                    <a:lumMod val="50000"/>
                  </a:schemeClr>
                </a:solidFill>
              </a:rPr>
              <a:t> </a:t>
            </a:r>
            <a:r>
              <a:rPr lang="en-US" sz="1400" dirty="0" err="1">
                <a:solidFill>
                  <a:schemeClr val="accent1">
                    <a:lumMod val="50000"/>
                  </a:schemeClr>
                </a:solidFill>
              </a:rPr>
              <a:t>Kosten-Nutzen</a:t>
            </a:r>
            <a:endParaRPr lang="en-US" sz="1400" dirty="0">
              <a:solidFill>
                <a:schemeClr val="accent1">
                  <a:lumMod val="50000"/>
                </a:schemeClr>
              </a:solidFill>
            </a:endParaRPr>
          </a:p>
          <a:p>
            <a:pPr marL="285750" indent="-285750">
              <a:buFont typeface="Wingdings" panose="05000000000000000000" pitchFamily="2" charset="2"/>
              <a:buChar char="ü"/>
            </a:pPr>
            <a:r>
              <a:rPr lang="en-US" sz="1400" dirty="0" err="1">
                <a:solidFill>
                  <a:schemeClr val="accent1">
                    <a:lumMod val="50000"/>
                  </a:schemeClr>
                </a:solidFill>
              </a:rPr>
              <a:t>KI_Modelle</a:t>
            </a:r>
            <a:r>
              <a:rPr lang="en-US" sz="1400" dirty="0">
                <a:solidFill>
                  <a:schemeClr val="accent1">
                    <a:lumMod val="50000"/>
                  </a:schemeClr>
                </a:solidFill>
              </a:rPr>
              <a:t> und -</a:t>
            </a:r>
            <a:r>
              <a:rPr lang="en-US" sz="1400" dirty="0" err="1">
                <a:solidFill>
                  <a:schemeClr val="accent1">
                    <a:lumMod val="50000"/>
                  </a:schemeClr>
                </a:solidFill>
              </a:rPr>
              <a:t>Anteil</a:t>
            </a:r>
            <a:r>
              <a:rPr lang="en-US" sz="1400" dirty="0">
                <a:solidFill>
                  <a:schemeClr val="accent1">
                    <a:lumMod val="50000"/>
                  </a:schemeClr>
                </a:solidFill>
              </a:rPr>
              <a:t> </a:t>
            </a:r>
            <a:r>
              <a:rPr lang="en-US" sz="1400" dirty="0" err="1">
                <a:solidFill>
                  <a:schemeClr val="accent1">
                    <a:lumMod val="50000"/>
                  </a:schemeClr>
                </a:solidFill>
              </a:rPr>
              <a:t>im</a:t>
            </a:r>
            <a:r>
              <a:rPr lang="en-US" sz="1400" dirty="0">
                <a:solidFill>
                  <a:schemeClr val="accent1">
                    <a:lumMod val="50000"/>
                  </a:schemeClr>
                </a:solidFill>
              </a:rPr>
              <a:t> Framework</a:t>
            </a:r>
          </a:p>
          <a:p>
            <a:pPr marL="285750" indent="-285750">
              <a:buFont typeface="Wingdings" panose="05000000000000000000" pitchFamily="2" charset="2"/>
              <a:buChar char="ü"/>
            </a:pPr>
            <a:r>
              <a:rPr lang="en-US" sz="1400" dirty="0">
                <a:solidFill>
                  <a:schemeClr val="accent1">
                    <a:lumMod val="50000"/>
                  </a:schemeClr>
                </a:solidFill>
              </a:rPr>
              <a:t>KI - </a:t>
            </a:r>
            <a:r>
              <a:rPr lang="en-US" sz="1400" dirty="0" err="1">
                <a:solidFill>
                  <a:schemeClr val="accent1">
                    <a:lumMod val="50000"/>
                  </a:schemeClr>
                </a:solidFill>
              </a:rPr>
              <a:t>Projekttyp</a:t>
            </a:r>
            <a:endParaRPr lang="en-US" sz="1400" dirty="0">
              <a:solidFill>
                <a:schemeClr val="accent1">
                  <a:lumMod val="50000"/>
                </a:schemeClr>
              </a:solidFill>
            </a:endParaRPr>
          </a:p>
          <a:p>
            <a:pPr marL="742950" lvl="1" indent="-285750">
              <a:buFont typeface="Wingdings" panose="05000000000000000000" pitchFamily="2" charset="2"/>
              <a:buChar char="ü"/>
            </a:pPr>
            <a:r>
              <a:rPr lang="en-US" sz="1400" dirty="0">
                <a:solidFill>
                  <a:schemeClr val="accent1">
                    <a:lumMod val="50000"/>
                  </a:schemeClr>
                </a:solidFill>
              </a:rPr>
              <a:t>Benchmarking</a:t>
            </a:r>
          </a:p>
          <a:p>
            <a:pPr marL="742950" lvl="1" indent="-285750">
              <a:buFont typeface="Wingdings" panose="05000000000000000000" pitchFamily="2" charset="2"/>
              <a:buChar char="ü"/>
            </a:pPr>
            <a:r>
              <a:rPr lang="en-US" sz="1400" dirty="0">
                <a:solidFill>
                  <a:schemeClr val="accent1">
                    <a:lumMod val="50000"/>
                  </a:schemeClr>
                </a:solidFill>
              </a:rPr>
              <a:t>PoC</a:t>
            </a:r>
          </a:p>
          <a:p>
            <a:pPr marL="742950" lvl="1" indent="-285750">
              <a:buFont typeface="Wingdings" panose="05000000000000000000" pitchFamily="2" charset="2"/>
              <a:buChar char="ü"/>
            </a:pPr>
            <a:r>
              <a:rPr lang="en-US" sz="1400" dirty="0">
                <a:solidFill>
                  <a:schemeClr val="accent1">
                    <a:lumMod val="50000"/>
                  </a:schemeClr>
                </a:solidFill>
              </a:rPr>
              <a:t>MVP</a:t>
            </a:r>
          </a:p>
          <a:p>
            <a:pPr marL="742950" lvl="1" indent="-285750">
              <a:buFont typeface="Wingdings" panose="05000000000000000000" pitchFamily="2" charset="2"/>
              <a:buChar char="ü"/>
            </a:pPr>
            <a:r>
              <a:rPr lang="en-US" sz="1400" dirty="0" err="1">
                <a:solidFill>
                  <a:schemeClr val="accent1">
                    <a:lumMod val="50000"/>
                  </a:schemeClr>
                </a:solidFill>
              </a:rPr>
              <a:t>Erw</a:t>
            </a:r>
            <a:r>
              <a:rPr lang="en-US" sz="1400" dirty="0">
                <a:solidFill>
                  <a:schemeClr val="accent1">
                    <a:lumMod val="50000"/>
                  </a:schemeClr>
                </a:solidFill>
              </a:rPr>
              <a:t>.</a:t>
            </a:r>
          </a:p>
          <a:p>
            <a:pPr marL="285750" indent="-285750">
              <a:buFont typeface="Wingdings" panose="05000000000000000000" pitchFamily="2" charset="2"/>
              <a:buChar char="ü"/>
            </a:pPr>
            <a:endParaRPr lang="en-US" sz="1400" dirty="0">
              <a:solidFill>
                <a:schemeClr val="accent1">
                  <a:lumMod val="50000"/>
                </a:schemeClr>
              </a:solidFill>
            </a:endParaRPr>
          </a:p>
          <a:p>
            <a:endParaRPr lang="en-US" sz="1400" b="1" dirty="0">
              <a:solidFill>
                <a:schemeClr val="accent1">
                  <a:lumMod val="50000"/>
                </a:schemeClr>
              </a:solidFill>
            </a:endParaRPr>
          </a:p>
          <a:p>
            <a:r>
              <a:rPr lang="en-US" sz="1400" dirty="0">
                <a:solidFill>
                  <a:schemeClr val="accent1">
                    <a:lumMod val="50000"/>
                  </a:schemeClr>
                </a:solidFill>
              </a:rPr>
              <a:t> </a:t>
            </a:r>
            <a:endParaRPr lang="en-US" sz="1400" dirty="0"/>
          </a:p>
        </p:txBody>
      </p:sp>
    </p:spTree>
    <p:extLst>
      <p:ext uri="{BB962C8B-B14F-4D97-AF65-F5344CB8AC3E}">
        <p14:creationId xmlns:p14="http://schemas.microsoft.com/office/powerpoint/2010/main" val="3693289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502166" y="2934153"/>
            <a:ext cx="11397342" cy="1311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solidFill>
                  <a:srgbClr val="C00000"/>
                </a:solidFill>
              </a:rPr>
              <a:t>KI-Beispiele</a:t>
            </a:r>
            <a:endParaRPr lang="en-US" sz="6000" dirty="0">
              <a:solidFill>
                <a:srgbClr val="C00000"/>
              </a:solidFill>
            </a:endParaRPr>
          </a:p>
        </p:txBody>
      </p:sp>
      <p:pic>
        <p:nvPicPr>
          <p:cNvPr id="2" name="Picture 1" descr="A logo with a black background&#10;&#10;Description automatically generated">
            <a:extLst>
              <a:ext uri="{FF2B5EF4-FFF2-40B4-BE49-F238E27FC236}">
                <a16:creationId xmlns:a16="http://schemas.microsoft.com/office/drawing/2014/main" id="{A49D4F52-D36A-AA72-DC8A-B57CF25DF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4276101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Erfolgreiche Beispiele für die Sachversicherung</a:t>
            </a:r>
            <a:endParaRPr lang="en-US" sz="3600" dirty="0">
              <a:solidFill>
                <a:srgbClr val="C00000"/>
              </a:solidFill>
            </a:endParaRPr>
          </a:p>
        </p:txBody>
      </p:sp>
      <p:sp>
        <p:nvSpPr>
          <p:cNvPr id="5" name="Rectangle: Rounded Corners 4">
            <a:extLst>
              <a:ext uri="{FF2B5EF4-FFF2-40B4-BE49-F238E27FC236}">
                <a16:creationId xmlns:a16="http://schemas.microsoft.com/office/drawing/2014/main" id="{33316613-929D-0AE5-6A48-5473832A998A}"/>
              </a:ext>
            </a:extLst>
          </p:cNvPr>
          <p:cNvSpPr/>
          <p:nvPr/>
        </p:nvSpPr>
        <p:spPr>
          <a:xfrm>
            <a:off x="681165" y="1287652"/>
            <a:ext cx="5558096" cy="8049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Vorausschauende</a:t>
            </a:r>
            <a:r>
              <a:rPr lang="en-US" sz="2400" b="1" dirty="0"/>
              <a:t> </a:t>
            </a:r>
            <a:r>
              <a:rPr lang="en-US" sz="2400" b="1" dirty="0" err="1"/>
              <a:t>Instandhaltung</a:t>
            </a:r>
            <a:endParaRPr lang="en-US" sz="2400" dirty="0"/>
          </a:p>
        </p:txBody>
      </p:sp>
      <p:grpSp>
        <p:nvGrpSpPr>
          <p:cNvPr id="19" name="Group 18">
            <a:extLst>
              <a:ext uri="{FF2B5EF4-FFF2-40B4-BE49-F238E27FC236}">
                <a16:creationId xmlns:a16="http://schemas.microsoft.com/office/drawing/2014/main" id="{A9172D8D-FABD-F258-F6B1-19B7385CD52F}"/>
              </a:ext>
            </a:extLst>
          </p:cNvPr>
          <p:cNvGrpSpPr/>
          <p:nvPr/>
        </p:nvGrpSpPr>
        <p:grpSpPr>
          <a:xfrm>
            <a:off x="833565" y="2506839"/>
            <a:ext cx="5990585" cy="1384995"/>
            <a:chOff x="5627649" y="3163192"/>
            <a:chExt cx="5990585" cy="1384995"/>
          </a:xfrm>
        </p:grpSpPr>
        <p:sp>
          <p:nvSpPr>
            <p:cNvPr id="20" name="Freeform 8">
              <a:extLst>
                <a:ext uri="{FF2B5EF4-FFF2-40B4-BE49-F238E27FC236}">
                  <a16:creationId xmlns:a16="http://schemas.microsoft.com/office/drawing/2014/main" id="{774ACF83-89CA-FAC8-4669-BD297B906155}"/>
                </a:ext>
              </a:extLst>
            </p:cNvPr>
            <p:cNvSpPr/>
            <p:nvPr/>
          </p:nvSpPr>
          <p:spPr>
            <a:xfrm>
              <a:off x="5627649" y="3189598"/>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26" name="TextBox 25">
              <a:extLst>
                <a:ext uri="{FF2B5EF4-FFF2-40B4-BE49-F238E27FC236}">
                  <a16:creationId xmlns:a16="http://schemas.microsoft.com/office/drawing/2014/main" id="{EB9BE301-2515-8645-2CF9-63005ABCAFE5}"/>
                </a:ext>
              </a:extLst>
            </p:cNvPr>
            <p:cNvSpPr txBox="1"/>
            <p:nvPr/>
          </p:nvSpPr>
          <p:spPr>
            <a:xfrm>
              <a:off x="6121793" y="3163192"/>
              <a:ext cx="5496441" cy="1384995"/>
            </a:xfrm>
            <a:prstGeom prst="rect">
              <a:avLst/>
            </a:prstGeom>
            <a:noFill/>
          </p:spPr>
          <p:txBody>
            <a:bodyPr wrap="none" rtlCol="0">
              <a:spAutoFit/>
            </a:bodyPr>
            <a:lstStyle/>
            <a:p>
              <a:r>
                <a:rPr lang="de-DE" sz="2000" b="1" dirty="0"/>
                <a:t>Projektbeschreibung</a:t>
              </a:r>
              <a:r>
                <a:rPr lang="de-DE" sz="2000" dirty="0"/>
                <a:t>:</a:t>
              </a:r>
            </a:p>
            <a:p>
              <a:r>
                <a:rPr lang="de-DE" sz="2000" i="1" dirty="0"/>
                <a:t>Implementierung von KI-Algorithmen zur </a:t>
              </a:r>
            </a:p>
            <a:p>
              <a:r>
                <a:rPr lang="de-DE" sz="2000" i="1" dirty="0"/>
                <a:t>Vorhersage von Maschinenfehlern und Ausfällen</a:t>
              </a:r>
              <a:endParaRPr lang="en-US" sz="2000" i="1" dirty="0">
                <a:solidFill>
                  <a:schemeClr val="accent1"/>
                </a:solidFill>
              </a:endParaRPr>
            </a:p>
            <a:p>
              <a:r>
                <a:rPr lang="de-DE" sz="2400" dirty="0"/>
                <a:t> </a:t>
              </a:r>
            </a:p>
          </p:txBody>
        </p:sp>
      </p:grpSp>
      <p:pic>
        <p:nvPicPr>
          <p:cNvPr id="43" name="Picture 42" descr="Robotic arms reaching out to a conveyor belt&#10;&#10;Description automatically generated">
            <a:extLst>
              <a:ext uri="{FF2B5EF4-FFF2-40B4-BE49-F238E27FC236}">
                <a16:creationId xmlns:a16="http://schemas.microsoft.com/office/drawing/2014/main" id="{2C407CEA-CD34-3CB6-1B23-42A3C6AE0469}"/>
              </a:ext>
            </a:extLst>
          </p:cNvPr>
          <p:cNvPicPr>
            <a:picLocks noChangeAspect="1"/>
          </p:cNvPicPr>
          <p:nvPr/>
        </p:nvPicPr>
        <p:blipFill rotWithShape="1">
          <a:blip r:embed="rId5">
            <a:alphaModFix amt="5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46635"/>
          <a:stretch/>
        </p:blipFill>
        <p:spPr>
          <a:xfrm>
            <a:off x="7794726" y="1266313"/>
            <a:ext cx="4397274" cy="5149957"/>
          </a:xfrm>
          <a:prstGeom prst="rect">
            <a:avLst/>
          </a:prstGeom>
        </p:spPr>
      </p:pic>
      <p:grpSp>
        <p:nvGrpSpPr>
          <p:cNvPr id="48" name="Group 47">
            <a:extLst>
              <a:ext uri="{FF2B5EF4-FFF2-40B4-BE49-F238E27FC236}">
                <a16:creationId xmlns:a16="http://schemas.microsoft.com/office/drawing/2014/main" id="{9AFD4B11-54E3-7BF7-D18E-158F7DEB918F}"/>
              </a:ext>
            </a:extLst>
          </p:cNvPr>
          <p:cNvGrpSpPr/>
          <p:nvPr/>
        </p:nvGrpSpPr>
        <p:grpSpPr>
          <a:xfrm>
            <a:off x="833565" y="3841291"/>
            <a:ext cx="6507072" cy="1138773"/>
            <a:chOff x="5627649" y="3163192"/>
            <a:chExt cx="6507072" cy="1138773"/>
          </a:xfrm>
        </p:grpSpPr>
        <p:sp>
          <p:nvSpPr>
            <p:cNvPr id="49" name="Freeform 8">
              <a:extLst>
                <a:ext uri="{FF2B5EF4-FFF2-40B4-BE49-F238E27FC236}">
                  <a16:creationId xmlns:a16="http://schemas.microsoft.com/office/drawing/2014/main" id="{55F75F2C-042F-F910-0E65-D9573F243B6C}"/>
                </a:ext>
              </a:extLst>
            </p:cNvPr>
            <p:cNvSpPr/>
            <p:nvPr/>
          </p:nvSpPr>
          <p:spPr>
            <a:xfrm>
              <a:off x="5627649" y="3189598"/>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50" name="TextBox 49">
              <a:extLst>
                <a:ext uri="{FF2B5EF4-FFF2-40B4-BE49-F238E27FC236}">
                  <a16:creationId xmlns:a16="http://schemas.microsoft.com/office/drawing/2014/main" id="{19C44162-2240-D7EB-A398-3F8BC1AA903F}"/>
                </a:ext>
              </a:extLst>
            </p:cNvPr>
            <p:cNvSpPr txBox="1"/>
            <p:nvPr/>
          </p:nvSpPr>
          <p:spPr>
            <a:xfrm>
              <a:off x="6121793" y="3163192"/>
              <a:ext cx="6012928" cy="1138773"/>
            </a:xfrm>
            <a:prstGeom prst="rect">
              <a:avLst/>
            </a:prstGeom>
            <a:noFill/>
          </p:spPr>
          <p:txBody>
            <a:bodyPr wrap="none" rtlCol="0">
              <a:spAutoFit/>
            </a:bodyPr>
            <a:lstStyle/>
            <a:p>
              <a:r>
                <a:rPr lang="de-DE" sz="2000" b="1" dirty="0"/>
                <a:t>KI-Challenges:</a:t>
              </a:r>
              <a:r>
                <a:rPr lang="de-DE" sz="2400" dirty="0"/>
                <a:t> </a:t>
              </a:r>
            </a:p>
            <a:p>
              <a:r>
                <a:rPr lang="de-DE" sz="2000" dirty="0"/>
                <a:t>Kontinuierliche Anpassung der KI-Modelle basierend </a:t>
              </a:r>
            </a:p>
            <a:p>
              <a:r>
                <a:rPr lang="de-DE" sz="2000" dirty="0"/>
                <a:t>auf neuen Daten</a:t>
              </a:r>
              <a:r>
                <a:rPr lang="de-DE" sz="2400" dirty="0"/>
                <a:t> und </a:t>
              </a:r>
              <a:r>
                <a:rPr lang="de-DE" sz="2000" dirty="0"/>
                <a:t>Quellen.</a:t>
              </a:r>
              <a:endParaRPr lang="en-US" sz="2000" dirty="0"/>
            </a:p>
          </p:txBody>
        </p:sp>
      </p:grpSp>
      <p:sp>
        <p:nvSpPr>
          <p:cNvPr id="55" name="TextBox 54">
            <a:extLst>
              <a:ext uri="{FF2B5EF4-FFF2-40B4-BE49-F238E27FC236}">
                <a16:creationId xmlns:a16="http://schemas.microsoft.com/office/drawing/2014/main" id="{8A18381E-9BAB-E6A0-1EF9-280F904CB239}"/>
              </a:ext>
            </a:extLst>
          </p:cNvPr>
          <p:cNvSpPr txBox="1"/>
          <p:nvPr/>
        </p:nvSpPr>
        <p:spPr>
          <a:xfrm>
            <a:off x="1271781" y="5142876"/>
            <a:ext cx="4022511" cy="1015663"/>
          </a:xfrm>
          <a:prstGeom prst="rect">
            <a:avLst/>
          </a:prstGeom>
          <a:noFill/>
        </p:spPr>
        <p:txBody>
          <a:bodyPr wrap="none" rtlCol="0">
            <a:spAutoFit/>
          </a:bodyPr>
          <a:lstStyle/>
          <a:p>
            <a:r>
              <a:rPr lang="de-DE" sz="2000" b="1" dirty="0"/>
              <a:t>Ergebnis</a:t>
            </a:r>
            <a:r>
              <a:rPr lang="de-DE" sz="2000" dirty="0"/>
              <a:t>: </a:t>
            </a:r>
          </a:p>
          <a:p>
            <a:r>
              <a:rPr lang="de-DE" sz="2000" dirty="0"/>
              <a:t>Reduzierung von Ausfallzeiten und </a:t>
            </a:r>
          </a:p>
          <a:p>
            <a:r>
              <a:rPr lang="de-DE" sz="2000" dirty="0"/>
              <a:t>Versicherungsansprüchen.</a:t>
            </a:r>
            <a:endParaRPr lang="en-US" sz="2000" dirty="0"/>
          </a:p>
        </p:txBody>
      </p:sp>
      <p:pic>
        <p:nvPicPr>
          <p:cNvPr id="57" name="Picture 56" descr="A green circle with a hand giving a thumbs up&#10;&#10;Description automatically generated">
            <a:extLst>
              <a:ext uri="{FF2B5EF4-FFF2-40B4-BE49-F238E27FC236}">
                <a16:creationId xmlns:a16="http://schemas.microsoft.com/office/drawing/2014/main" id="{72CA1B7A-CA4A-59A1-EDF3-A762D7B5BD0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5465" y="5251094"/>
            <a:ext cx="442568" cy="442568"/>
          </a:xfrm>
          <a:prstGeom prst="rect">
            <a:avLst/>
          </a:prstGeom>
        </p:spPr>
      </p:pic>
      <p:pic>
        <p:nvPicPr>
          <p:cNvPr id="59" name="Picture 58" descr="A logo with a black background&#10;&#10;Description automatically generated">
            <a:extLst>
              <a:ext uri="{FF2B5EF4-FFF2-40B4-BE49-F238E27FC236}">
                <a16:creationId xmlns:a16="http://schemas.microsoft.com/office/drawing/2014/main" id="{24EA139D-4FF2-A5C5-B499-856DE1C38A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329" y="6321351"/>
            <a:ext cx="2629118" cy="394368"/>
          </a:xfrm>
          <a:prstGeom prst="rect">
            <a:avLst/>
          </a:prstGeom>
        </p:spPr>
      </p:pic>
    </p:spTree>
    <p:extLst>
      <p:ext uri="{BB962C8B-B14F-4D97-AF65-F5344CB8AC3E}">
        <p14:creationId xmlns:p14="http://schemas.microsoft.com/office/powerpoint/2010/main" val="3971980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A9113-7922-82AE-312E-39A7327AB772}"/>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KI-Strategie: Erfolgreiche Beispiele für die Sachversicherung</a:t>
            </a:r>
            <a:endParaRPr lang="en-US" sz="3600" dirty="0">
              <a:solidFill>
                <a:srgbClr val="C00000"/>
              </a:solidFill>
            </a:endParaRPr>
          </a:p>
        </p:txBody>
      </p:sp>
      <p:sp>
        <p:nvSpPr>
          <p:cNvPr id="5" name="Rectangle: Rounded Corners 4">
            <a:extLst>
              <a:ext uri="{FF2B5EF4-FFF2-40B4-BE49-F238E27FC236}">
                <a16:creationId xmlns:a16="http://schemas.microsoft.com/office/drawing/2014/main" id="{33316613-929D-0AE5-6A48-5473832A998A}"/>
              </a:ext>
            </a:extLst>
          </p:cNvPr>
          <p:cNvSpPr/>
          <p:nvPr/>
        </p:nvSpPr>
        <p:spPr>
          <a:xfrm>
            <a:off x="681165" y="1287652"/>
            <a:ext cx="5558096" cy="8049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Automatisierte</a:t>
            </a:r>
            <a:r>
              <a:rPr lang="en-US" sz="2400" b="1" dirty="0"/>
              <a:t> </a:t>
            </a:r>
            <a:r>
              <a:rPr lang="en-US" sz="2400" b="1" dirty="0" err="1"/>
              <a:t>Schadenbearbeitung</a:t>
            </a:r>
            <a:endParaRPr lang="en-US" sz="2400" dirty="0"/>
          </a:p>
        </p:txBody>
      </p:sp>
      <p:grpSp>
        <p:nvGrpSpPr>
          <p:cNvPr id="19" name="Group 18">
            <a:extLst>
              <a:ext uri="{FF2B5EF4-FFF2-40B4-BE49-F238E27FC236}">
                <a16:creationId xmlns:a16="http://schemas.microsoft.com/office/drawing/2014/main" id="{A9172D8D-FABD-F258-F6B1-19B7385CD52F}"/>
              </a:ext>
            </a:extLst>
          </p:cNvPr>
          <p:cNvGrpSpPr/>
          <p:nvPr/>
        </p:nvGrpSpPr>
        <p:grpSpPr>
          <a:xfrm>
            <a:off x="833565" y="2506839"/>
            <a:ext cx="6975342" cy="1077218"/>
            <a:chOff x="5627649" y="3163192"/>
            <a:chExt cx="6975342" cy="1077218"/>
          </a:xfrm>
        </p:grpSpPr>
        <p:sp>
          <p:nvSpPr>
            <p:cNvPr id="20" name="Freeform 8">
              <a:extLst>
                <a:ext uri="{FF2B5EF4-FFF2-40B4-BE49-F238E27FC236}">
                  <a16:creationId xmlns:a16="http://schemas.microsoft.com/office/drawing/2014/main" id="{774ACF83-89CA-FAC8-4669-BD297B906155}"/>
                </a:ext>
              </a:extLst>
            </p:cNvPr>
            <p:cNvSpPr/>
            <p:nvPr/>
          </p:nvSpPr>
          <p:spPr>
            <a:xfrm>
              <a:off x="5627649" y="3189598"/>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26" name="TextBox 25">
              <a:extLst>
                <a:ext uri="{FF2B5EF4-FFF2-40B4-BE49-F238E27FC236}">
                  <a16:creationId xmlns:a16="http://schemas.microsoft.com/office/drawing/2014/main" id="{EB9BE301-2515-8645-2CF9-63005ABCAFE5}"/>
                </a:ext>
              </a:extLst>
            </p:cNvPr>
            <p:cNvSpPr txBox="1"/>
            <p:nvPr/>
          </p:nvSpPr>
          <p:spPr>
            <a:xfrm>
              <a:off x="6121793" y="3163192"/>
              <a:ext cx="6481198" cy="1077218"/>
            </a:xfrm>
            <a:prstGeom prst="rect">
              <a:avLst/>
            </a:prstGeom>
            <a:noFill/>
          </p:spPr>
          <p:txBody>
            <a:bodyPr wrap="none" rtlCol="0">
              <a:spAutoFit/>
            </a:bodyPr>
            <a:lstStyle/>
            <a:p>
              <a:r>
                <a:rPr lang="de-DE" sz="2000" b="1" dirty="0"/>
                <a:t>Projektbeschreibung</a:t>
              </a:r>
              <a:r>
                <a:rPr lang="de-DE" sz="2000" dirty="0"/>
                <a:t>:</a:t>
              </a:r>
            </a:p>
            <a:p>
              <a:r>
                <a:rPr lang="de-DE" sz="2000" i="1" dirty="0"/>
                <a:t>Einführung eines KI-Systems zur schnelleren Bearbeitung</a:t>
              </a:r>
            </a:p>
            <a:p>
              <a:r>
                <a:rPr lang="de-DE" sz="2000" i="1" dirty="0"/>
                <a:t>von Schadensfällen</a:t>
              </a:r>
              <a:r>
                <a:rPr lang="de-DE" sz="2000" dirty="0"/>
                <a:t>.</a:t>
              </a:r>
              <a:r>
                <a:rPr lang="de-DE" sz="2400" dirty="0"/>
                <a:t> </a:t>
              </a:r>
            </a:p>
          </p:txBody>
        </p:sp>
      </p:grpSp>
      <p:grpSp>
        <p:nvGrpSpPr>
          <p:cNvPr id="48" name="Group 47">
            <a:extLst>
              <a:ext uri="{FF2B5EF4-FFF2-40B4-BE49-F238E27FC236}">
                <a16:creationId xmlns:a16="http://schemas.microsoft.com/office/drawing/2014/main" id="{9AFD4B11-54E3-7BF7-D18E-158F7DEB918F}"/>
              </a:ext>
            </a:extLst>
          </p:cNvPr>
          <p:cNvGrpSpPr/>
          <p:nvPr/>
        </p:nvGrpSpPr>
        <p:grpSpPr>
          <a:xfrm>
            <a:off x="833565" y="3841291"/>
            <a:ext cx="5839903" cy="1077218"/>
            <a:chOff x="5627649" y="3163192"/>
            <a:chExt cx="5839903" cy="1077218"/>
          </a:xfrm>
        </p:grpSpPr>
        <p:sp>
          <p:nvSpPr>
            <p:cNvPr id="49" name="Freeform 8">
              <a:extLst>
                <a:ext uri="{FF2B5EF4-FFF2-40B4-BE49-F238E27FC236}">
                  <a16:creationId xmlns:a16="http://schemas.microsoft.com/office/drawing/2014/main" id="{55F75F2C-042F-F910-0E65-D9573F243B6C}"/>
                </a:ext>
              </a:extLst>
            </p:cNvPr>
            <p:cNvSpPr/>
            <p:nvPr/>
          </p:nvSpPr>
          <p:spPr>
            <a:xfrm>
              <a:off x="5627649" y="3189598"/>
              <a:ext cx="442560" cy="442568"/>
            </a:xfrm>
            <a:custGeom>
              <a:avLst/>
              <a:gdLst/>
              <a:ahLst/>
              <a:cxnLst/>
              <a:rect l="l" t="t" r="r" b="b"/>
              <a:pathLst>
                <a:path w="815277" h="815277">
                  <a:moveTo>
                    <a:pt x="0" y="0"/>
                  </a:moveTo>
                  <a:lnTo>
                    <a:pt x="815277" y="0"/>
                  </a:lnTo>
                  <a:lnTo>
                    <a:pt x="815277" y="815277"/>
                  </a:lnTo>
                  <a:lnTo>
                    <a:pt x="0" y="815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050"/>
            </a:p>
          </p:txBody>
        </p:sp>
        <p:sp>
          <p:nvSpPr>
            <p:cNvPr id="50" name="TextBox 49">
              <a:extLst>
                <a:ext uri="{FF2B5EF4-FFF2-40B4-BE49-F238E27FC236}">
                  <a16:creationId xmlns:a16="http://schemas.microsoft.com/office/drawing/2014/main" id="{19C44162-2240-D7EB-A398-3F8BC1AA903F}"/>
                </a:ext>
              </a:extLst>
            </p:cNvPr>
            <p:cNvSpPr txBox="1"/>
            <p:nvPr/>
          </p:nvSpPr>
          <p:spPr>
            <a:xfrm>
              <a:off x="6121793" y="3163192"/>
              <a:ext cx="5345759" cy="1077218"/>
            </a:xfrm>
            <a:prstGeom prst="rect">
              <a:avLst/>
            </a:prstGeom>
            <a:noFill/>
          </p:spPr>
          <p:txBody>
            <a:bodyPr wrap="none" rtlCol="0">
              <a:spAutoFit/>
            </a:bodyPr>
            <a:lstStyle/>
            <a:p>
              <a:r>
                <a:rPr lang="de-DE" sz="2000" b="1" dirty="0"/>
                <a:t>KI-Challenges:</a:t>
              </a:r>
              <a:r>
                <a:rPr lang="de-DE" sz="2400" dirty="0"/>
                <a:t> </a:t>
              </a:r>
            </a:p>
            <a:p>
              <a:r>
                <a:rPr lang="de-DE" sz="2000" dirty="0"/>
                <a:t>Umgang mit sensiblen Daten, Genauigkeit und </a:t>
              </a:r>
            </a:p>
            <a:p>
              <a:r>
                <a:rPr lang="de-DE" sz="2000" dirty="0"/>
                <a:t>Zuverlässigkeit der erkannten Entitäten</a:t>
              </a:r>
              <a:endParaRPr lang="en-US" sz="2000" dirty="0"/>
            </a:p>
          </p:txBody>
        </p:sp>
      </p:grpSp>
      <p:sp>
        <p:nvSpPr>
          <p:cNvPr id="55" name="TextBox 54">
            <a:extLst>
              <a:ext uri="{FF2B5EF4-FFF2-40B4-BE49-F238E27FC236}">
                <a16:creationId xmlns:a16="http://schemas.microsoft.com/office/drawing/2014/main" id="{8A18381E-9BAB-E6A0-1EF9-280F904CB239}"/>
              </a:ext>
            </a:extLst>
          </p:cNvPr>
          <p:cNvSpPr txBox="1"/>
          <p:nvPr/>
        </p:nvSpPr>
        <p:spPr>
          <a:xfrm>
            <a:off x="1271781" y="5142876"/>
            <a:ext cx="5539337" cy="707886"/>
          </a:xfrm>
          <a:prstGeom prst="rect">
            <a:avLst/>
          </a:prstGeom>
          <a:noFill/>
        </p:spPr>
        <p:txBody>
          <a:bodyPr wrap="none" rtlCol="0">
            <a:spAutoFit/>
          </a:bodyPr>
          <a:lstStyle/>
          <a:p>
            <a:r>
              <a:rPr lang="de-DE" sz="2000" b="1" dirty="0"/>
              <a:t>Ergebnis</a:t>
            </a:r>
            <a:r>
              <a:rPr lang="de-DE" sz="2000" dirty="0"/>
              <a:t>: </a:t>
            </a:r>
          </a:p>
          <a:p>
            <a:r>
              <a:rPr lang="de-DE" sz="2000" dirty="0"/>
              <a:t>Erhöhung der Effizienz und Kundenzufriedenheit.</a:t>
            </a:r>
            <a:endParaRPr lang="en-US" sz="2000" dirty="0"/>
          </a:p>
        </p:txBody>
      </p:sp>
      <p:pic>
        <p:nvPicPr>
          <p:cNvPr id="57" name="Picture 56" descr="A green circle with a hand giving a thumbs up&#10;&#10;Description automatically generated">
            <a:extLst>
              <a:ext uri="{FF2B5EF4-FFF2-40B4-BE49-F238E27FC236}">
                <a16:creationId xmlns:a16="http://schemas.microsoft.com/office/drawing/2014/main" id="{72CA1B7A-CA4A-59A1-EDF3-A762D7B5BD0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5465" y="5251094"/>
            <a:ext cx="442568" cy="442568"/>
          </a:xfrm>
          <a:prstGeom prst="rect">
            <a:avLst/>
          </a:prstGeom>
        </p:spPr>
      </p:pic>
      <p:pic>
        <p:nvPicPr>
          <p:cNvPr id="3" name="Picture 2" descr="A stack of papers on a desk&#10;&#10;Description automatically generated">
            <a:extLst>
              <a:ext uri="{FF2B5EF4-FFF2-40B4-BE49-F238E27FC236}">
                <a16:creationId xmlns:a16="http://schemas.microsoft.com/office/drawing/2014/main" id="{9A41A57A-610A-2725-FA54-BC30BB951C80}"/>
              </a:ext>
            </a:extLst>
          </p:cNvPr>
          <p:cNvPicPr>
            <a:picLocks noChangeAspect="1"/>
          </p:cNvPicPr>
          <p:nvPr/>
        </p:nvPicPr>
        <p:blipFill rotWithShape="1">
          <a:blip r:embed="rId7">
            <a:alphaModFix amt="50000"/>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51227"/>
          <a:stretch/>
        </p:blipFill>
        <p:spPr>
          <a:xfrm>
            <a:off x="7860491" y="1021309"/>
            <a:ext cx="4328664" cy="5242126"/>
          </a:xfrm>
          <a:prstGeom prst="rect">
            <a:avLst/>
          </a:prstGeom>
        </p:spPr>
      </p:pic>
      <p:pic>
        <p:nvPicPr>
          <p:cNvPr id="7" name="Picture 6" descr="A logo with a black background&#10;&#10;Description automatically generated">
            <a:extLst>
              <a:ext uri="{FF2B5EF4-FFF2-40B4-BE49-F238E27FC236}">
                <a16:creationId xmlns:a16="http://schemas.microsoft.com/office/drawing/2014/main" id="{30B143C6-7E13-12FA-2BAF-CD785CED10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329" y="6321351"/>
            <a:ext cx="2629118" cy="394368"/>
          </a:xfrm>
          <a:prstGeom prst="rect">
            <a:avLst/>
          </a:prstGeom>
        </p:spPr>
      </p:pic>
    </p:spTree>
    <p:extLst>
      <p:ext uri="{BB962C8B-B14F-4D97-AF65-F5344CB8AC3E}">
        <p14:creationId xmlns:p14="http://schemas.microsoft.com/office/powerpoint/2010/main" val="2236721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453831" y="2434352"/>
            <a:ext cx="463939" cy="331505"/>
          </a:xfrm>
          <a:custGeom>
            <a:avLst/>
            <a:gdLst/>
            <a:ahLst/>
            <a:cxnLst/>
            <a:rect l="l" t="t" r="r" b="b"/>
            <a:pathLst>
              <a:path w="695908" h="497258">
                <a:moveTo>
                  <a:pt x="0" y="0"/>
                </a:moveTo>
                <a:lnTo>
                  <a:pt x="695908" y="0"/>
                </a:lnTo>
                <a:lnTo>
                  <a:pt x="695908" y="497258"/>
                </a:lnTo>
                <a:lnTo>
                  <a:pt x="0" y="497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Freeform 9"/>
          <p:cNvSpPr/>
          <p:nvPr/>
        </p:nvSpPr>
        <p:spPr>
          <a:xfrm>
            <a:off x="544439" y="2937475"/>
            <a:ext cx="282723" cy="521117"/>
          </a:xfrm>
          <a:custGeom>
            <a:avLst/>
            <a:gdLst/>
            <a:ahLst/>
            <a:cxnLst/>
            <a:rect l="l" t="t" r="r" b="b"/>
            <a:pathLst>
              <a:path w="424085" h="781675">
                <a:moveTo>
                  <a:pt x="0" y="0"/>
                </a:moveTo>
                <a:lnTo>
                  <a:pt x="424086" y="0"/>
                </a:lnTo>
                <a:lnTo>
                  <a:pt x="424086" y="781676"/>
                </a:lnTo>
                <a:lnTo>
                  <a:pt x="0" y="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0" name="Freeform 10"/>
          <p:cNvSpPr/>
          <p:nvPr/>
        </p:nvSpPr>
        <p:spPr>
          <a:xfrm>
            <a:off x="1484685" y="2957773"/>
            <a:ext cx="543337" cy="683835"/>
          </a:xfrm>
          <a:custGeom>
            <a:avLst/>
            <a:gdLst/>
            <a:ahLst/>
            <a:cxnLst/>
            <a:rect l="l" t="t" r="r" b="b"/>
            <a:pathLst>
              <a:path w="815006" h="1025752">
                <a:moveTo>
                  <a:pt x="0" y="0"/>
                </a:moveTo>
                <a:lnTo>
                  <a:pt x="815006" y="0"/>
                </a:lnTo>
                <a:lnTo>
                  <a:pt x="815006" y="1025751"/>
                </a:lnTo>
                <a:lnTo>
                  <a:pt x="0" y="1025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1" name="Freeform 11"/>
          <p:cNvSpPr/>
          <p:nvPr/>
        </p:nvSpPr>
        <p:spPr>
          <a:xfrm>
            <a:off x="1698626" y="1676345"/>
            <a:ext cx="5700274" cy="2179024"/>
          </a:xfrm>
          <a:custGeom>
            <a:avLst/>
            <a:gdLst/>
            <a:ahLst/>
            <a:cxnLst/>
            <a:rect l="l" t="t" r="r" b="b"/>
            <a:pathLst>
              <a:path w="8550411" h="3268536">
                <a:moveTo>
                  <a:pt x="0" y="0"/>
                </a:moveTo>
                <a:lnTo>
                  <a:pt x="8550411" y="0"/>
                </a:lnTo>
                <a:lnTo>
                  <a:pt x="8550411" y="3268536"/>
                </a:lnTo>
                <a:lnTo>
                  <a:pt x="0" y="3268536"/>
                </a:lnTo>
                <a:lnTo>
                  <a:pt x="0" y="0"/>
                </a:lnTo>
                <a:close/>
              </a:path>
            </a:pathLst>
          </a:custGeom>
          <a:blipFill>
            <a:blip r:embed="rId9"/>
            <a:stretch>
              <a:fillRect t="-38529" b="-154987"/>
            </a:stretch>
          </a:blipFill>
        </p:spPr>
        <p:txBody>
          <a:bodyPr/>
          <a:lstStyle/>
          <a:p>
            <a:endParaRPr lang="en-US" sz="1200"/>
          </a:p>
        </p:txBody>
      </p:sp>
      <p:grpSp>
        <p:nvGrpSpPr>
          <p:cNvPr id="12" name="Group 12"/>
          <p:cNvGrpSpPr/>
          <p:nvPr/>
        </p:nvGrpSpPr>
        <p:grpSpPr>
          <a:xfrm>
            <a:off x="2422117" y="2929877"/>
            <a:ext cx="1371600" cy="726926"/>
            <a:chOff x="0" y="0"/>
            <a:chExt cx="2743200" cy="1453852"/>
          </a:xfrm>
        </p:grpSpPr>
        <p:sp>
          <p:nvSpPr>
            <p:cNvPr id="13" name="Freeform 13"/>
            <p:cNvSpPr/>
            <p:nvPr/>
          </p:nvSpPr>
          <p:spPr>
            <a:xfrm rot="5400000">
              <a:off x="644674" y="-644674"/>
              <a:ext cx="1453852" cy="2743200"/>
            </a:xfrm>
            <a:custGeom>
              <a:avLst/>
              <a:gdLst/>
              <a:ahLst/>
              <a:cxnLst/>
              <a:rect l="l" t="t" r="r" b="b"/>
              <a:pathLst>
                <a:path w="1453852" h="2743200">
                  <a:moveTo>
                    <a:pt x="0" y="0"/>
                  </a:moveTo>
                  <a:lnTo>
                    <a:pt x="1453852" y="0"/>
                  </a:lnTo>
                  <a:lnTo>
                    <a:pt x="1453852" y="2743200"/>
                  </a:lnTo>
                  <a:lnTo>
                    <a:pt x="0" y="2743200"/>
                  </a:lnTo>
                  <a:lnTo>
                    <a:pt x="0" y="0"/>
                  </a:lnTo>
                  <a:close/>
                </a:path>
              </a:pathLst>
            </a:custGeom>
            <a:blipFill>
              <a:blip r:embed="rId10">
                <a:alphaModFix amt="47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4" name="Freeform 14"/>
            <p:cNvSpPr/>
            <p:nvPr/>
          </p:nvSpPr>
          <p:spPr>
            <a:xfrm>
              <a:off x="675057" y="88891"/>
              <a:ext cx="1215287" cy="1215287"/>
            </a:xfrm>
            <a:custGeom>
              <a:avLst/>
              <a:gdLst/>
              <a:ahLst/>
              <a:cxnLst/>
              <a:rect l="l" t="t" r="r" b="b"/>
              <a:pathLst>
                <a:path w="1215287" h="1215287">
                  <a:moveTo>
                    <a:pt x="0" y="0"/>
                  </a:moveTo>
                  <a:lnTo>
                    <a:pt x="1215286" y="0"/>
                  </a:lnTo>
                  <a:lnTo>
                    <a:pt x="1215286" y="1215287"/>
                  </a:lnTo>
                  <a:lnTo>
                    <a:pt x="0" y="12152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grpSp>
      <p:sp>
        <p:nvSpPr>
          <p:cNvPr id="15" name="AutoShape 15"/>
          <p:cNvSpPr/>
          <p:nvPr/>
        </p:nvSpPr>
        <p:spPr>
          <a:xfrm flipV="1">
            <a:off x="2028022" y="3293340"/>
            <a:ext cx="394096" cy="6350"/>
          </a:xfrm>
          <a:prstGeom prst="line">
            <a:avLst/>
          </a:prstGeom>
          <a:ln w="38100" cap="flat">
            <a:solidFill>
              <a:srgbClr val="000000"/>
            </a:solidFill>
            <a:prstDash val="solid"/>
            <a:headEnd type="none" w="sm" len="sm"/>
            <a:tailEnd type="triangle" w="lg" len="med"/>
          </a:ln>
        </p:spPr>
        <p:txBody>
          <a:bodyPr/>
          <a:lstStyle/>
          <a:p>
            <a:endParaRPr lang="en-US" sz="1200"/>
          </a:p>
        </p:txBody>
      </p:sp>
      <p:sp>
        <p:nvSpPr>
          <p:cNvPr id="16" name="AutoShape 16"/>
          <p:cNvSpPr/>
          <p:nvPr/>
        </p:nvSpPr>
        <p:spPr>
          <a:xfrm>
            <a:off x="917770" y="2600104"/>
            <a:ext cx="566915" cy="699585"/>
          </a:xfrm>
          <a:prstGeom prst="line">
            <a:avLst/>
          </a:prstGeom>
          <a:ln w="38100" cap="flat">
            <a:solidFill>
              <a:srgbClr val="000000"/>
            </a:solidFill>
            <a:prstDash val="sysDot"/>
            <a:headEnd type="none" w="sm" len="sm"/>
            <a:tailEnd type="arrow" w="med" len="sm"/>
          </a:ln>
        </p:spPr>
        <p:txBody>
          <a:bodyPr/>
          <a:lstStyle/>
          <a:p>
            <a:endParaRPr lang="en-US" sz="1200"/>
          </a:p>
        </p:txBody>
      </p:sp>
      <p:sp>
        <p:nvSpPr>
          <p:cNvPr id="17" name="AutoShape 17"/>
          <p:cNvSpPr/>
          <p:nvPr/>
        </p:nvSpPr>
        <p:spPr>
          <a:xfrm>
            <a:off x="827162" y="3216022"/>
            <a:ext cx="657523" cy="83669"/>
          </a:xfrm>
          <a:prstGeom prst="line">
            <a:avLst/>
          </a:prstGeom>
          <a:ln w="38100" cap="flat">
            <a:solidFill>
              <a:srgbClr val="000000"/>
            </a:solidFill>
            <a:prstDash val="sysDot"/>
            <a:headEnd type="none" w="sm" len="sm"/>
            <a:tailEnd type="arrow" w="med" len="sm"/>
          </a:ln>
        </p:spPr>
        <p:txBody>
          <a:bodyPr/>
          <a:lstStyle/>
          <a:p>
            <a:endParaRPr lang="en-US" sz="1200"/>
          </a:p>
        </p:txBody>
      </p:sp>
      <p:sp>
        <p:nvSpPr>
          <p:cNvPr id="18" name="AutoShape 18"/>
          <p:cNvSpPr/>
          <p:nvPr/>
        </p:nvSpPr>
        <p:spPr>
          <a:xfrm flipV="1">
            <a:off x="1129085" y="3299690"/>
            <a:ext cx="355600" cy="563756"/>
          </a:xfrm>
          <a:prstGeom prst="line">
            <a:avLst/>
          </a:prstGeom>
          <a:ln w="38100" cap="flat">
            <a:solidFill>
              <a:srgbClr val="000000"/>
            </a:solidFill>
            <a:prstDash val="sysDot"/>
            <a:headEnd type="none" w="sm" len="sm"/>
            <a:tailEnd type="arrow" w="med" len="sm"/>
          </a:ln>
        </p:spPr>
        <p:txBody>
          <a:bodyPr/>
          <a:lstStyle/>
          <a:p>
            <a:endParaRPr lang="en-US" sz="1200"/>
          </a:p>
        </p:txBody>
      </p:sp>
      <p:grpSp>
        <p:nvGrpSpPr>
          <p:cNvPr id="19" name="Group 19"/>
          <p:cNvGrpSpPr/>
          <p:nvPr/>
        </p:nvGrpSpPr>
        <p:grpSpPr>
          <a:xfrm>
            <a:off x="3928386" y="2957773"/>
            <a:ext cx="528417" cy="839007"/>
            <a:chOff x="0" y="0"/>
            <a:chExt cx="1056835" cy="1678013"/>
          </a:xfrm>
        </p:grpSpPr>
        <p:sp>
          <p:nvSpPr>
            <p:cNvPr id="20" name="Freeform 20"/>
            <p:cNvSpPr/>
            <p:nvPr/>
          </p:nvSpPr>
          <p:spPr>
            <a:xfrm>
              <a:off x="0" y="0"/>
              <a:ext cx="1056835" cy="1367669"/>
            </a:xfrm>
            <a:custGeom>
              <a:avLst/>
              <a:gdLst/>
              <a:ahLst/>
              <a:cxnLst/>
              <a:rect l="l" t="t" r="r" b="b"/>
              <a:pathLst>
                <a:path w="1056835" h="1367669">
                  <a:moveTo>
                    <a:pt x="0" y="0"/>
                  </a:moveTo>
                  <a:lnTo>
                    <a:pt x="1056835" y="0"/>
                  </a:lnTo>
                  <a:lnTo>
                    <a:pt x="1056835" y="1367669"/>
                  </a:lnTo>
                  <a:lnTo>
                    <a:pt x="0" y="1367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21" name="Freeform 21"/>
            <p:cNvSpPr/>
            <p:nvPr/>
          </p:nvSpPr>
          <p:spPr>
            <a:xfrm>
              <a:off x="393902" y="765697"/>
              <a:ext cx="650233" cy="912316"/>
            </a:xfrm>
            <a:custGeom>
              <a:avLst/>
              <a:gdLst/>
              <a:ahLst/>
              <a:cxnLst/>
              <a:rect l="l" t="t" r="r" b="b"/>
              <a:pathLst>
                <a:path w="650233" h="912316">
                  <a:moveTo>
                    <a:pt x="0" y="0"/>
                  </a:moveTo>
                  <a:lnTo>
                    <a:pt x="650233" y="0"/>
                  </a:lnTo>
                  <a:lnTo>
                    <a:pt x="650233" y="912316"/>
                  </a:lnTo>
                  <a:lnTo>
                    <a:pt x="0" y="9123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grpSp>
      <p:grpSp>
        <p:nvGrpSpPr>
          <p:cNvPr id="22" name="Group 22"/>
          <p:cNvGrpSpPr/>
          <p:nvPr/>
        </p:nvGrpSpPr>
        <p:grpSpPr>
          <a:xfrm>
            <a:off x="4583803" y="2937475"/>
            <a:ext cx="1371600" cy="726926"/>
            <a:chOff x="0" y="0"/>
            <a:chExt cx="2743200" cy="1453852"/>
          </a:xfrm>
        </p:grpSpPr>
        <p:sp>
          <p:nvSpPr>
            <p:cNvPr id="23" name="Freeform 23"/>
            <p:cNvSpPr/>
            <p:nvPr/>
          </p:nvSpPr>
          <p:spPr>
            <a:xfrm rot="5400000">
              <a:off x="644674" y="-644674"/>
              <a:ext cx="1453852" cy="2743200"/>
            </a:xfrm>
            <a:custGeom>
              <a:avLst/>
              <a:gdLst/>
              <a:ahLst/>
              <a:cxnLst/>
              <a:rect l="l" t="t" r="r" b="b"/>
              <a:pathLst>
                <a:path w="1453852" h="2743200">
                  <a:moveTo>
                    <a:pt x="0" y="0"/>
                  </a:moveTo>
                  <a:lnTo>
                    <a:pt x="1453852" y="0"/>
                  </a:lnTo>
                  <a:lnTo>
                    <a:pt x="1453852" y="2743200"/>
                  </a:lnTo>
                  <a:lnTo>
                    <a:pt x="0" y="2743200"/>
                  </a:lnTo>
                  <a:lnTo>
                    <a:pt x="0" y="0"/>
                  </a:lnTo>
                  <a:close/>
                </a:path>
              </a:pathLst>
            </a:custGeom>
            <a:blipFill>
              <a:blip r:embed="rId10">
                <a:alphaModFix amt="47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4" name="Freeform 24"/>
            <p:cNvSpPr/>
            <p:nvPr/>
          </p:nvSpPr>
          <p:spPr>
            <a:xfrm>
              <a:off x="675057" y="88891"/>
              <a:ext cx="1215287" cy="1215287"/>
            </a:xfrm>
            <a:custGeom>
              <a:avLst/>
              <a:gdLst/>
              <a:ahLst/>
              <a:cxnLst/>
              <a:rect l="l" t="t" r="r" b="b"/>
              <a:pathLst>
                <a:path w="1215287" h="1215287">
                  <a:moveTo>
                    <a:pt x="0" y="0"/>
                  </a:moveTo>
                  <a:lnTo>
                    <a:pt x="1215286" y="0"/>
                  </a:lnTo>
                  <a:lnTo>
                    <a:pt x="1215286" y="1215287"/>
                  </a:lnTo>
                  <a:lnTo>
                    <a:pt x="0" y="12152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grpSp>
      <p:sp>
        <p:nvSpPr>
          <p:cNvPr id="25" name="Freeform 25"/>
          <p:cNvSpPr/>
          <p:nvPr/>
        </p:nvSpPr>
        <p:spPr>
          <a:xfrm rot="5400000">
            <a:off x="7046257" y="2607540"/>
            <a:ext cx="726926" cy="1371600"/>
          </a:xfrm>
          <a:custGeom>
            <a:avLst/>
            <a:gdLst/>
            <a:ahLst/>
            <a:cxnLst/>
            <a:rect l="l" t="t" r="r" b="b"/>
            <a:pathLst>
              <a:path w="1090389" h="2057400">
                <a:moveTo>
                  <a:pt x="0" y="0"/>
                </a:moveTo>
                <a:lnTo>
                  <a:pt x="1090388" y="0"/>
                </a:lnTo>
                <a:lnTo>
                  <a:pt x="1090388" y="2057400"/>
                </a:lnTo>
                <a:lnTo>
                  <a:pt x="0" y="2057400"/>
                </a:lnTo>
                <a:lnTo>
                  <a:pt x="0" y="0"/>
                </a:lnTo>
                <a:close/>
              </a:path>
            </a:pathLst>
          </a:custGeom>
          <a:blipFill>
            <a:blip r:embed="rId18">
              <a:alphaModFix amt="47000"/>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26" name="Freeform 26"/>
          <p:cNvSpPr/>
          <p:nvPr/>
        </p:nvSpPr>
        <p:spPr>
          <a:xfrm rot="5400000">
            <a:off x="8246407" y="2607540"/>
            <a:ext cx="726926" cy="1371600"/>
          </a:xfrm>
          <a:custGeom>
            <a:avLst/>
            <a:gdLst/>
            <a:ahLst/>
            <a:cxnLst/>
            <a:rect l="l" t="t" r="r" b="b"/>
            <a:pathLst>
              <a:path w="1090389" h="2057400">
                <a:moveTo>
                  <a:pt x="0" y="0"/>
                </a:moveTo>
                <a:lnTo>
                  <a:pt x="1090388" y="0"/>
                </a:lnTo>
                <a:lnTo>
                  <a:pt x="1090388" y="2057400"/>
                </a:lnTo>
                <a:lnTo>
                  <a:pt x="0" y="2057400"/>
                </a:lnTo>
                <a:lnTo>
                  <a:pt x="0" y="0"/>
                </a:lnTo>
                <a:close/>
              </a:path>
            </a:pathLst>
          </a:custGeom>
          <a:blipFill>
            <a:blip r:embed="rId10">
              <a:alphaModFix amt="47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7" name="Freeform 27"/>
          <p:cNvSpPr/>
          <p:nvPr/>
        </p:nvSpPr>
        <p:spPr>
          <a:xfrm>
            <a:off x="6968180" y="2988496"/>
            <a:ext cx="528514" cy="580205"/>
          </a:xfrm>
          <a:custGeom>
            <a:avLst/>
            <a:gdLst/>
            <a:ahLst/>
            <a:cxnLst/>
            <a:rect l="l" t="t" r="r" b="b"/>
            <a:pathLst>
              <a:path w="792771" h="870307">
                <a:moveTo>
                  <a:pt x="0" y="0"/>
                </a:moveTo>
                <a:lnTo>
                  <a:pt x="792771" y="0"/>
                </a:lnTo>
                <a:lnTo>
                  <a:pt x="792771" y="870307"/>
                </a:lnTo>
                <a:lnTo>
                  <a:pt x="0" y="87030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sz="1200"/>
          </a:p>
        </p:txBody>
      </p:sp>
      <p:sp>
        <p:nvSpPr>
          <p:cNvPr id="28" name="Freeform 28"/>
          <p:cNvSpPr/>
          <p:nvPr/>
        </p:nvSpPr>
        <p:spPr>
          <a:xfrm>
            <a:off x="7687194" y="3086127"/>
            <a:ext cx="587202" cy="482573"/>
          </a:xfrm>
          <a:custGeom>
            <a:avLst/>
            <a:gdLst/>
            <a:ahLst/>
            <a:cxnLst/>
            <a:rect l="l" t="t" r="r" b="b"/>
            <a:pathLst>
              <a:path w="880803" h="723860">
                <a:moveTo>
                  <a:pt x="0" y="0"/>
                </a:moveTo>
                <a:lnTo>
                  <a:pt x="880803" y="0"/>
                </a:lnTo>
                <a:lnTo>
                  <a:pt x="880803" y="723860"/>
                </a:lnTo>
                <a:lnTo>
                  <a:pt x="0" y="72386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sz="1200"/>
          </a:p>
        </p:txBody>
      </p:sp>
      <p:sp>
        <p:nvSpPr>
          <p:cNvPr id="29" name="Freeform 29"/>
          <p:cNvSpPr/>
          <p:nvPr/>
        </p:nvSpPr>
        <p:spPr>
          <a:xfrm>
            <a:off x="8452196" y="3017791"/>
            <a:ext cx="416688" cy="550909"/>
          </a:xfrm>
          <a:custGeom>
            <a:avLst/>
            <a:gdLst/>
            <a:ahLst/>
            <a:cxnLst/>
            <a:rect l="l" t="t" r="r" b="b"/>
            <a:pathLst>
              <a:path w="625032" h="826364">
                <a:moveTo>
                  <a:pt x="0" y="0"/>
                </a:moveTo>
                <a:lnTo>
                  <a:pt x="625031" y="0"/>
                </a:lnTo>
                <a:lnTo>
                  <a:pt x="625031" y="826364"/>
                </a:lnTo>
                <a:lnTo>
                  <a:pt x="0" y="82636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sz="1200"/>
          </a:p>
        </p:txBody>
      </p:sp>
      <p:grpSp>
        <p:nvGrpSpPr>
          <p:cNvPr id="30" name="Group 30"/>
          <p:cNvGrpSpPr/>
          <p:nvPr/>
        </p:nvGrpSpPr>
        <p:grpSpPr>
          <a:xfrm>
            <a:off x="6075453" y="2957773"/>
            <a:ext cx="528417" cy="839007"/>
            <a:chOff x="0" y="0"/>
            <a:chExt cx="1056835" cy="1678013"/>
          </a:xfrm>
        </p:grpSpPr>
        <p:sp>
          <p:nvSpPr>
            <p:cNvPr id="31" name="Freeform 31"/>
            <p:cNvSpPr/>
            <p:nvPr/>
          </p:nvSpPr>
          <p:spPr>
            <a:xfrm>
              <a:off x="0" y="0"/>
              <a:ext cx="1056835" cy="1367669"/>
            </a:xfrm>
            <a:custGeom>
              <a:avLst/>
              <a:gdLst/>
              <a:ahLst/>
              <a:cxnLst/>
              <a:rect l="l" t="t" r="r" b="b"/>
              <a:pathLst>
                <a:path w="1056835" h="1367669">
                  <a:moveTo>
                    <a:pt x="0" y="0"/>
                  </a:moveTo>
                  <a:lnTo>
                    <a:pt x="1056835" y="0"/>
                  </a:lnTo>
                  <a:lnTo>
                    <a:pt x="1056835" y="1367669"/>
                  </a:lnTo>
                  <a:lnTo>
                    <a:pt x="0" y="1367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32" name="Freeform 32"/>
            <p:cNvSpPr/>
            <p:nvPr/>
          </p:nvSpPr>
          <p:spPr>
            <a:xfrm>
              <a:off x="393902" y="765697"/>
              <a:ext cx="650233" cy="912316"/>
            </a:xfrm>
            <a:custGeom>
              <a:avLst/>
              <a:gdLst/>
              <a:ahLst/>
              <a:cxnLst/>
              <a:rect l="l" t="t" r="r" b="b"/>
              <a:pathLst>
                <a:path w="650233" h="912316">
                  <a:moveTo>
                    <a:pt x="0" y="0"/>
                  </a:moveTo>
                  <a:lnTo>
                    <a:pt x="650233" y="0"/>
                  </a:lnTo>
                  <a:lnTo>
                    <a:pt x="650233" y="912316"/>
                  </a:lnTo>
                  <a:lnTo>
                    <a:pt x="0" y="9123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grpSp>
      <p:sp>
        <p:nvSpPr>
          <p:cNvPr id="33" name="Freeform 33"/>
          <p:cNvSpPr/>
          <p:nvPr/>
        </p:nvSpPr>
        <p:spPr>
          <a:xfrm>
            <a:off x="276008" y="3536950"/>
            <a:ext cx="853077" cy="652992"/>
          </a:xfrm>
          <a:custGeom>
            <a:avLst/>
            <a:gdLst/>
            <a:ahLst/>
            <a:cxnLst/>
            <a:rect l="l" t="t" r="r" b="b"/>
            <a:pathLst>
              <a:path w="1279616" h="979488">
                <a:moveTo>
                  <a:pt x="0" y="0"/>
                </a:moveTo>
                <a:lnTo>
                  <a:pt x="1279616" y="0"/>
                </a:lnTo>
                <a:lnTo>
                  <a:pt x="1279616" y="979488"/>
                </a:lnTo>
                <a:lnTo>
                  <a:pt x="0" y="97948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sz="1200"/>
          </a:p>
        </p:txBody>
      </p:sp>
      <p:sp>
        <p:nvSpPr>
          <p:cNvPr id="34" name="Freeform 34"/>
          <p:cNvSpPr/>
          <p:nvPr/>
        </p:nvSpPr>
        <p:spPr>
          <a:xfrm>
            <a:off x="11359821" y="2510552"/>
            <a:ext cx="462098" cy="394043"/>
          </a:xfrm>
          <a:custGeom>
            <a:avLst/>
            <a:gdLst/>
            <a:ahLst/>
            <a:cxnLst/>
            <a:rect l="l" t="t" r="r" b="b"/>
            <a:pathLst>
              <a:path w="693147" h="591065">
                <a:moveTo>
                  <a:pt x="0" y="0"/>
                </a:moveTo>
                <a:lnTo>
                  <a:pt x="693147" y="0"/>
                </a:lnTo>
                <a:lnTo>
                  <a:pt x="693147" y="591066"/>
                </a:lnTo>
                <a:lnTo>
                  <a:pt x="0" y="59106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sz="1200"/>
          </a:p>
        </p:txBody>
      </p:sp>
      <p:sp>
        <p:nvSpPr>
          <p:cNvPr id="36" name="Freeform 36"/>
          <p:cNvSpPr/>
          <p:nvPr/>
        </p:nvSpPr>
        <p:spPr>
          <a:xfrm>
            <a:off x="10652069" y="3611257"/>
            <a:ext cx="348874" cy="389803"/>
          </a:xfrm>
          <a:custGeom>
            <a:avLst/>
            <a:gdLst/>
            <a:ahLst/>
            <a:cxnLst/>
            <a:rect l="l" t="t" r="r" b="b"/>
            <a:pathLst>
              <a:path w="523311" h="584705">
                <a:moveTo>
                  <a:pt x="0" y="0"/>
                </a:moveTo>
                <a:lnTo>
                  <a:pt x="523311" y="0"/>
                </a:lnTo>
                <a:lnTo>
                  <a:pt x="523311" y="584705"/>
                </a:lnTo>
                <a:lnTo>
                  <a:pt x="0" y="584705"/>
                </a:lnTo>
                <a:lnTo>
                  <a:pt x="0" y="0"/>
                </a:lnTo>
                <a:close/>
              </a:path>
            </a:pathLst>
          </a:custGeom>
          <a:blipFill>
            <a:blip r:embed="rId30"/>
            <a:stretch>
              <a:fillRect/>
            </a:stretch>
          </a:blipFill>
        </p:spPr>
        <p:txBody>
          <a:bodyPr/>
          <a:lstStyle/>
          <a:p>
            <a:endParaRPr lang="en-US" sz="1200"/>
          </a:p>
        </p:txBody>
      </p:sp>
      <p:sp>
        <p:nvSpPr>
          <p:cNvPr id="37" name="AutoShape 37"/>
          <p:cNvSpPr/>
          <p:nvPr/>
        </p:nvSpPr>
        <p:spPr>
          <a:xfrm>
            <a:off x="9295670" y="3293340"/>
            <a:ext cx="1356399" cy="512819"/>
          </a:xfrm>
          <a:prstGeom prst="line">
            <a:avLst/>
          </a:prstGeom>
          <a:ln w="38100" cap="flat">
            <a:solidFill>
              <a:srgbClr val="000000"/>
            </a:solidFill>
            <a:prstDash val="solid"/>
            <a:headEnd type="none" w="sm" len="sm"/>
            <a:tailEnd type="triangle" w="lg" len="med"/>
          </a:ln>
        </p:spPr>
        <p:txBody>
          <a:bodyPr/>
          <a:lstStyle/>
          <a:p>
            <a:endParaRPr lang="en-US" sz="1200"/>
          </a:p>
        </p:txBody>
      </p:sp>
      <p:sp>
        <p:nvSpPr>
          <p:cNvPr id="38" name="Freeform 38"/>
          <p:cNvSpPr/>
          <p:nvPr/>
        </p:nvSpPr>
        <p:spPr>
          <a:xfrm>
            <a:off x="11411572" y="3069695"/>
            <a:ext cx="442097" cy="419084"/>
          </a:xfrm>
          <a:custGeom>
            <a:avLst/>
            <a:gdLst/>
            <a:ahLst/>
            <a:cxnLst/>
            <a:rect l="l" t="t" r="r" b="b"/>
            <a:pathLst>
              <a:path w="663145" h="628626">
                <a:moveTo>
                  <a:pt x="0" y="0"/>
                </a:moveTo>
                <a:lnTo>
                  <a:pt x="663146" y="0"/>
                </a:lnTo>
                <a:lnTo>
                  <a:pt x="663146" y="628625"/>
                </a:lnTo>
                <a:lnTo>
                  <a:pt x="0" y="62862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1200"/>
          </a:p>
        </p:txBody>
      </p:sp>
      <p:sp>
        <p:nvSpPr>
          <p:cNvPr id="39" name="Freeform 39"/>
          <p:cNvSpPr/>
          <p:nvPr/>
        </p:nvSpPr>
        <p:spPr>
          <a:xfrm>
            <a:off x="10576843" y="2524935"/>
            <a:ext cx="365279" cy="365279"/>
          </a:xfrm>
          <a:custGeom>
            <a:avLst/>
            <a:gdLst/>
            <a:ahLst/>
            <a:cxnLst/>
            <a:rect l="l" t="t" r="r" b="b"/>
            <a:pathLst>
              <a:path w="547919" h="547919">
                <a:moveTo>
                  <a:pt x="0" y="0"/>
                </a:moveTo>
                <a:lnTo>
                  <a:pt x="547918" y="0"/>
                </a:lnTo>
                <a:lnTo>
                  <a:pt x="547918" y="547918"/>
                </a:lnTo>
                <a:lnTo>
                  <a:pt x="0" y="54791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1200"/>
          </a:p>
        </p:txBody>
      </p:sp>
      <p:sp>
        <p:nvSpPr>
          <p:cNvPr id="40" name="Freeform 40"/>
          <p:cNvSpPr/>
          <p:nvPr/>
        </p:nvSpPr>
        <p:spPr>
          <a:xfrm>
            <a:off x="10616470" y="3075901"/>
            <a:ext cx="428923" cy="414106"/>
          </a:xfrm>
          <a:custGeom>
            <a:avLst/>
            <a:gdLst/>
            <a:ahLst/>
            <a:cxnLst/>
            <a:rect l="l" t="t" r="r" b="b"/>
            <a:pathLst>
              <a:path w="643385" h="621159">
                <a:moveTo>
                  <a:pt x="0" y="0"/>
                </a:moveTo>
                <a:lnTo>
                  <a:pt x="643385" y="0"/>
                </a:lnTo>
                <a:lnTo>
                  <a:pt x="643385" y="621159"/>
                </a:lnTo>
                <a:lnTo>
                  <a:pt x="0" y="621159"/>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sz="1200"/>
          </a:p>
        </p:txBody>
      </p:sp>
      <p:sp>
        <p:nvSpPr>
          <p:cNvPr id="41" name="AutoShape 41"/>
          <p:cNvSpPr/>
          <p:nvPr/>
        </p:nvSpPr>
        <p:spPr>
          <a:xfrm flipV="1">
            <a:off x="9295669" y="3282954"/>
            <a:ext cx="1320800" cy="10386"/>
          </a:xfrm>
          <a:prstGeom prst="line">
            <a:avLst/>
          </a:prstGeom>
          <a:ln w="38100" cap="flat">
            <a:solidFill>
              <a:srgbClr val="000000"/>
            </a:solidFill>
            <a:prstDash val="solid"/>
            <a:headEnd type="none" w="sm" len="sm"/>
            <a:tailEnd type="triangle" w="lg" len="med"/>
          </a:ln>
        </p:spPr>
        <p:txBody>
          <a:bodyPr/>
          <a:lstStyle/>
          <a:p>
            <a:endParaRPr lang="en-US" sz="1200"/>
          </a:p>
        </p:txBody>
      </p:sp>
      <p:sp>
        <p:nvSpPr>
          <p:cNvPr id="42" name="AutoShape 42"/>
          <p:cNvSpPr/>
          <p:nvPr/>
        </p:nvSpPr>
        <p:spPr>
          <a:xfrm flipV="1">
            <a:off x="9295670" y="2707573"/>
            <a:ext cx="1281173" cy="585767"/>
          </a:xfrm>
          <a:prstGeom prst="line">
            <a:avLst/>
          </a:prstGeom>
          <a:ln w="38100" cap="flat">
            <a:solidFill>
              <a:srgbClr val="000000"/>
            </a:solidFill>
            <a:prstDash val="solid"/>
            <a:headEnd type="none" w="sm" len="sm"/>
            <a:tailEnd type="triangle" w="lg" len="med"/>
          </a:ln>
        </p:spPr>
        <p:txBody>
          <a:bodyPr/>
          <a:lstStyle/>
          <a:p>
            <a:endParaRPr lang="en-US" sz="1200"/>
          </a:p>
        </p:txBody>
      </p:sp>
      <p:sp>
        <p:nvSpPr>
          <p:cNvPr id="43" name="AutoShape 43"/>
          <p:cNvSpPr/>
          <p:nvPr/>
        </p:nvSpPr>
        <p:spPr>
          <a:xfrm>
            <a:off x="10942121" y="2707573"/>
            <a:ext cx="417699" cy="0"/>
          </a:xfrm>
          <a:prstGeom prst="line">
            <a:avLst/>
          </a:prstGeom>
          <a:ln w="38100" cap="flat">
            <a:solidFill>
              <a:srgbClr val="000000"/>
            </a:solidFill>
            <a:prstDash val="sysDot"/>
            <a:headEnd type="none" w="sm" len="sm"/>
            <a:tailEnd type="arrow" w="med" len="sm"/>
          </a:ln>
        </p:spPr>
        <p:txBody>
          <a:bodyPr/>
          <a:lstStyle/>
          <a:p>
            <a:endParaRPr lang="en-US" sz="1200"/>
          </a:p>
        </p:txBody>
      </p:sp>
      <p:sp>
        <p:nvSpPr>
          <p:cNvPr id="44" name="AutoShape 44"/>
          <p:cNvSpPr/>
          <p:nvPr/>
        </p:nvSpPr>
        <p:spPr>
          <a:xfrm flipV="1">
            <a:off x="11045393" y="3279238"/>
            <a:ext cx="366179" cy="3717"/>
          </a:xfrm>
          <a:prstGeom prst="line">
            <a:avLst/>
          </a:prstGeom>
          <a:ln w="38100" cap="flat">
            <a:solidFill>
              <a:srgbClr val="000000"/>
            </a:solidFill>
            <a:prstDash val="sysDot"/>
            <a:headEnd type="none" w="sm" len="sm"/>
            <a:tailEnd type="arrow" w="med" len="sm"/>
          </a:ln>
        </p:spPr>
        <p:txBody>
          <a:bodyPr/>
          <a:lstStyle/>
          <a:p>
            <a:endParaRPr lang="en-US" sz="1200"/>
          </a:p>
        </p:txBody>
      </p:sp>
      <p:sp>
        <p:nvSpPr>
          <p:cNvPr id="45" name="AutoShape 45"/>
          <p:cNvSpPr/>
          <p:nvPr/>
        </p:nvSpPr>
        <p:spPr>
          <a:xfrm flipV="1">
            <a:off x="11000943" y="3804569"/>
            <a:ext cx="393700" cy="1589"/>
          </a:xfrm>
          <a:prstGeom prst="line">
            <a:avLst/>
          </a:prstGeom>
          <a:ln w="38100" cap="flat">
            <a:solidFill>
              <a:srgbClr val="000000"/>
            </a:solidFill>
            <a:prstDash val="sysDot"/>
            <a:headEnd type="none" w="sm" len="sm"/>
            <a:tailEnd type="arrow" w="med" len="sm"/>
          </a:ln>
        </p:spPr>
        <p:txBody>
          <a:bodyPr/>
          <a:lstStyle/>
          <a:p>
            <a:endParaRPr lang="en-US" sz="1200"/>
          </a:p>
        </p:txBody>
      </p:sp>
      <p:sp>
        <p:nvSpPr>
          <p:cNvPr id="46" name="Freeform 46"/>
          <p:cNvSpPr/>
          <p:nvPr/>
        </p:nvSpPr>
        <p:spPr>
          <a:xfrm>
            <a:off x="4231282" y="1227281"/>
            <a:ext cx="579537" cy="495241"/>
          </a:xfrm>
          <a:custGeom>
            <a:avLst/>
            <a:gdLst/>
            <a:ahLst/>
            <a:cxnLst/>
            <a:rect l="l" t="t" r="r" b="b"/>
            <a:pathLst>
              <a:path w="869306" h="742862">
                <a:moveTo>
                  <a:pt x="0" y="0"/>
                </a:moveTo>
                <a:lnTo>
                  <a:pt x="869306" y="0"/>
                </a:lnTo>
                <a:lnTo>
                  <a:pt x="869306" y="742862"/>
                </a:lnTo>
                <a:lnTo>
                  <a:pt x="0" y="742862"/>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sz="1200"/>
          </a:p>
        </p:txBody>
      </p:sp>
      <p:sp>
        <p:nvSpPr>
          <p:cNvPr id="47" name="Freeform 47"/>
          <p:cNvSpPr/>
          <p:nvPr/>
        </p:nvSpPr>
        <p:spPr>
          <a:xfrm flipH="1">
            <a:off x="4915503" y="1036200"/>
            <a:ext cx="539275" cy="718590"/>
          </a:xfrm>
          <a:custGeom>
            <a:avLst/>
            <a:gdLst/>
            <a:ahLst/>
            <a:cxnLst/>
            <a:rect l="l" t="t" r="r" b="b"/>
            <a:pathLst>
              <a:path w="808912" h="1077885">
                <a:moveTo>
                  <a:pt x="808911" y="0"/>
                </a:moveTo>
                <a:lnTo>
                  <a:pt x="0" y="0"/>
                </a:lnTo>
                <a:lnTo>
                  <a:pt x="0" y="1077885"/>
                </a:lnTo>
                <a:lnTo>
                  <a:pt x="808911" y="1077885"/>
                </a:lnTo>
                <a:lnTo>
                  <a:pt x="808911"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sz="1200"/>
          </a:p>
        </p:txBody>
      </p:sp>
      <p:sp>
        <p:nvSpPr>
          <p:cNvPr id="48" name="Freeform 48"/>
          <p:cNvSpPr/>
          <p:nvPr/>
        </p:nvSpPr>
        <p:spPr>
          <a:xfrm>
            <a:off x="3535030" y="1068468"/>
            <a:ext cx="561101" cy="686322"/>
          </a:xfrm>
          <a:custGeom>
            <a:avLst/>
            <a:gdLst/>
            <a:ahLst/>
            <a:cxnLst/>
            <a:rect l="l" t="t" r="r" b="b"/>
            <a:pathLst>
              <a:path w="841652" h="1029483">
                <a:moveTo>
                  <a:pt x="0" y="0"/>
                </a:moveTo>
                <a:lnTo>
                  <a:pt x="841652" y="0"/>
                </a:lnTo>
                <a:lnTo>
                  <a:pt x="841652" y="1029483"/>
                </a:lnTo>
                <a:lnTo>
                  <a:pt x="0" y="1029483"/>
                </a:lnTo>
                <a:lnTo>
                  <a:pt x="0" y="0"/>
                </a:lnTo>
                <a:close/>
              </a:path>
            </a:pathLst>
          </a:custGeom>
          <a:blipFill>
            <a:blip r:embed="rId41">
              <a:extLst>
                <a:ext uri="{96DAC541-7B7A-43D3-8B79-37D633B846F1}">
                  <asvg:svgBlip xmlns:asvg="http://schemas.microsoft.com/office/drawing/2016/SVG/main" r:embed="rId42"/>
                </a:ext>
              </a:extLst>
            </a:blip>
            <a:stretch>
              <a:fillRect b="-109122"/>
            </a:stretch>
          </a:blipFill>
        </p:spPr>
        <p:txBody>
          <a:bodyPr/>
          <a:lstStyle/>
          <a:p>
            <a:endParaRPr lang="en-US" sz="1200"/>
          </a:p>
        </p:txBody>
      </p:sp>
      <p:grpSp>
        <p:nvGrpSpPr>
          <p:cNvPr id="49" name="Group 49"/>
          <p:cNvGrpSpPr/>
          <p:nvPr/>
        </p:nvGrpSpPr>
        <p:grpSpPr>
          <a:xfrm>
            <a:off x="9295670" y="2957773"/>
            <a:ext cx="528417" cy="839007"/>
            <a:chOff x="0" y="0"/>
            <a:chExt cx="1056835" cy="1678013"/>
          </a:xfrm>
        </p:grpSpPr>
        <p:sp>
          <p:nvSpPr>
            <p:cNvPr id="50" name="Freeform 50"/>
            <p:cNvSpPr/>
            <p:nvPr/>
          </p:nvSpPr>
          <p:spPr>
            <a:xfrm>
              <a:off x="0" y="0"/>
              <a:ext cx="1056835" cy="1367669"/>
            </a:xfrm>
            <a:custGeom>
              <a:avLst/>
              <a:gdLst/>
              <a:ahLst/>
              <a:cxnLst/>
              <a:rect l="l" t="t" r="r" b="b"/>
              <a:pathLst>
                <a:path w="1056835" h="1367669">
                  <a:moveTo>
                    <a:pt x="0" y="0"/>
                  </a:moveTo>
                  <a:lnTo>
                    <a:pt x="1056835" y="0"/>
                  </a:lnTo>
                  <a:lnTo>
                    <a:pt x="1056835" y="1367669"/>
                  </a:lnTo>
                  <a:lnTo>
                    <a:pt x="0" y="1367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51" name="Freeform 51"/>
            <p:cNvSpPr/>
            <p:nvPr/>
          </p:nvSpPr>
          <p:spPr>
            <a:xfrm>
              <a:off x="393902" y="765697"/>
              <a:ext cx="650233" cy="912316"/>
            </a:xfrm>
            <a:custGeom>
              <a:avLst/>
              <a:gdLst/>
              <a:ahLst/>
              <a:cxnLst/>
              <a:rect l="l" t="t" r="r" b="b"/>
              <a:pathLst>
                <a:path w="650233" h="912316">
                  <a:moveTo>
                    <a:pt x="0" y="0"/>
                  </a:moveTo>
                  <a:lnTo>
                    <a:pt x="650233" y="0"/>
                  </a:lnTo>
                  <a:lnTo>
                    <a:pt x="650233" y="912316"/>
                  </a:lnTo>
                  <a:lnTo>
                    <a:pt x="0" y="9123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grpSp>
      <p:sp>
        <p:nvSpPr>
          <p:cNvPr id="53" name="TextBox 53"/>
          <p:cNvSpPr txBox="1"/>
          <p:nvPr/>
        </p:nvSpPr>
        <p:spPr>
          <a:xfrm>
            <a:off x="2610736" y="-52239"/>
            <a:ext cx="9242932" cy="658194"/>
          </a:xfrm>
          <a:prstGeom prst="rect">
            <a:avLst/>
          </a:prstGeom>
        </p:spPr>
        <p:txBody>
          <a:bodyPr lIns="0" tIns="0" rIns="0" bIns="0" rtlCol="0" anchor="t">
            <a:spAutoFit/>
          </a:bodyPr>
          <a:lstStyle/>
          <a:p>
            <a:pPr algn="ctr">
              <a:lnSpc>
                <a:spcPts val="5464"/>
              </a:lnSpc>
              <a:spcBef>
                <a:spcPct val="0"/>
              </a:spcBef>
            </a:pPr>
            <a:r>
              <a:rPr lang="en-US" sz="3903">
                <a:solidFill>
                  <a:srgbClr val="FDFDFD"/>
                </a:solidFill>
                <a:latin typeface="Open Sans"/>
                <a:ea typeface="Open Sans"/>
                <a:cs typeface="Open Sans"/>
                <a:sym typeface="Open Sans"/>
              </a:rPr>
              <a:t>Prozessflow des Dokumanagements</a:t>
            </a:r>
          </a:p>
        </p:txBody>
      </p:sp>
      <p:sp>
        <p:nvSpPr>
          <p:cNvPr id="54" name="TextBox 54"/>
          <p:cNvSpPr txBox="1"/>
          <p:nvPr/>
        </p:nvSpPr>
        <p:spPr>
          <a:xfrm>
            <a:off x="2253645" y="4445035"/>
            <a:ext cx="1932269" cy="1288623"/>
          </a:xfrm>
          <a:prstGeom prst="rect">
            <a:avLst/>
          </a:prstGeom>
        </p:spPr>
        <p:txBody>
          <a:bodyPr lIns="0" tIns="0" rIns="0" bIns="0" rtlCol="0" anchor="t">
            <a:spAutoFit/>
          </a:bodyPr>
          <a:lstStyle/>
          <a:p>
            <a:pPr algn="ctr">
              <a:lnSpc>
                <a:spcPts val="1680"/>
              </a:lnSpc>
            </a:pPr>
            <a:r>
              <a:rPr lang="en-US" sz="1200" b="1" i="1" dirty="0">
                <a:solidFill>
                  <a:srgbClr val="000000"/>
                </a:solidFill>
                <a:latin typeface="Canva Sans Bold Italics"/>
                <a:ea typeface="Canva Sans Bold Italics"/>
                <a:cs typeface="Canva Sans Bold Italics"/>
                <a:sym typeface="Canva Sans Bold Italics"/>
              </a:rPr>
              <a:t>KI-</a:t>
            </a:r>
            <a:r>
              <a:rPr lang="en-US" sz="1200" b="1" i="1" dirty="0" err="1">
                <a:solidFill>
                  <a:srgbClr val="000000"/>
                </a:solidFill>
                <a:latin typeface="Canva Sans Bold Italics"/>
                <a:ea typeface="Canva Sans Bold Italics"/>
                <a:cs typeface="Canva Sans Bold Italics"/>
                <a:sym typeface="Canva Sans Bold Italics"/>
              </a:rPr>
              <a:t>basiertes</a:t>
            </a:r>
            <a:endParaRPr lang="en-US" sz="1200" b="1" i="1" dirty="0">
              <a:solidFill>
                <a:srgbClr val="000000"/>
              </a:solidFill>
              <a:latin typeface="Canva Sans Bold Italics"/>
              <a:ea typeface="Canva Sans Bold Italics"/>
              <a:cs typeface="Canva Sans Bold Italics"/>
              <a:sym typeface="Canva Sans Bold Italics"/>
            </a:endParaRPr>
          </a:p>
          <a:p>
            <a:pPr marL="259094" lvl="1" indent="-129547">
              <a:lnSpc>
                <a:spcPts val="1680"/>
              </a:lnSpc>
              <a:buFont typeface="Arial"/>
              <a:buChar char="•"/>
            </a:pPr>
            <a:r>
              <a:rPr lang="en-US" sz="1200" dirty="0">
                <a:solidFill>
                  <a:srgbClr val="000000"/>
                </a:solidFill>
                <a:latin typeface="Canva Sans Italics"/>
                <a:ea typeface="Canva Sans Italics"/>
                <a:cs typeface="Canva Sans Italics"/>
                <a:sym typeface="Canva Sans Italics"/>
              </a:rPr>
              <a:t>Splitting der Seiten</a:t>
            </a: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Klassifizierung</a:t>
            </a:r>
            <a:r>
              <a:rPr lang="en-US" sz="1200" dirty="0">
                <a:solidFill>
                  <a:srgbClr val="000000"/>
                </a:solidFill>
                <a:latin typeface="Canva Sans Italics"/>
                <a:ea typeface="Canva Sans Italics"/>
                <a:cs typeface="Canva Sans Italics"/>
                <a:sym typeface="Canva Sans Italics"/>
              </a:rPr>
              <a:t> der </a:t>
            </a:r>
            <a:r>
              <a:rPr lang="en-US" sz="1200" dirty="0" err="1">
                <a:solidFill>
                  <a:srgbClr val="000000"/>
                </a:solidFill>
                <a:latin typeface="Canva Sans Italics"/>
                <a:ea typeface="Canva Sans Italics"/>
                <a:cs typeface="Canva Sans Italics"/>
                <a:sym typeface="Canva Sans Italics"/>
              </a:rPr>
              <a:t>Dokumente</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Automatische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Aufteilung</a:t>
            </a:r>
            <a:r>
              <a:rPr lang="en-US" sz="1200" dirty="0">
                <a:solidFill>
                  <a:srgbClr val="000000"/>
                </a:solidFill>
                <a:latin typeface="Canva Sans Italics"/>
                <a:ea typeface="Canva Sans Italics"/>
                <a:cs typeface="Canva Sans Italics"/>
                <a:sym typeface="Canva Sans Italics"/>
              </a:rPr>
              <a:t> in </a:t>
            </a:r>
            <a:r>
              <a:rPr lang="en-US" sz="1200" dirty="0" err="1">
                <a:solidFill>
                  <a:srgbClr val="000000"/>
                </a:solidFill>
                <a:latin typeface="Canva Sans Italics"/>
                <a:ea typeface="Canva Sans Italics"/>
                <a:cs typeface="Canva Sans Italics"/>
                <a:sym typeface="Canva Sans Italics"/>
              </a:rPr>
              <a:t>einzelne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Dokumente</a:t>
            </a:r>
            <a:endParaRPr lang="en-US" sz="1200" dirty="0">
              <a:solidFill>
                <a:srgbClr val="000000"/>
              </a:solidFill>
              <a:latin typeface="Canva Sans Italics"/>
              <a:ea typeface="Canva Sans Italics"/>
              <a:cs typeface="Canva Sans Italics"/>
              <a:sym typeface="Canva Sans Italics"/>
            </a:endParaRPr>
          </a:p>
        </p:txBody>
      </p:sp>
      <p:sp>
        <p:nvSpPr>
          <p:cNvPr id="55" name="TextBox 55"/>
          <p:cNvSpPr txBox="1"/>
          <p:nvPr/>
        </p:nvSpPr>
        <p:spPr>
          <a:xfrm>
            <a:off x="4331964" y="4445036"/>
            <a:ext cx="2290956" cy="1506631"/>
          </a:xfrm>
          <a:prstGeom prst="rect">
            <a:avLst/>
          </a:prstGeom>
        </p:spPr>
        <p:txBody>
          <a:bodyPr lIns="0" tIns="0" rIns="0" bIns="0" rtlCol="0" anchor="t">
            <a:spAutoFit/>
          </a:bodyPr>
          <a:lstStyle/>
          <a:p>
            <a:pPr algn="ctr">
              <a:lnSpc>
                <a:spcPts val="1680"/>
              </a:lnSpc>
              <a:spcBef>
                <a:spcPct val="0"/>
              </a:spcBef>
            </a:pPr>
            <a:r>
              <a:rPr lang="en-US" sz="1200" b="1" i="1" dirty="0">
                <a:solidFill>
                  <a:srgbClr val="000000"/>
                </a:solidFill>
                <a:latin typeface="Canva Sans Bold Italics"/>
                <a:ea typeface="Canva Sans Bold Italics"/>
                <a:cs typeface="Canva Sans Bold Italics"/>
                <a:sym typeface="Canva Sans Bold Italics"/>
              </a:rPr>
              <a:t>KI-</a:t>
            </a:r>
            <a:r>
              <a:rPr lang="en-US" sz="1200" b="1" i="1" dirty="0" err="1">
                <a:solidFill>
                  <a:srgbClr val="000000"/>
                </a:solidFill>
                <a:latin typeface="Canva Sans Bold Italics"/>
                <a:ea typeface="Canva Sans Bold Italics"/>
                <a:cs typeface="Canva Sans Bold Italics"/>
                <a:sym typeface="Canva Sans Bold Italics"/>
              </a:rPr>
              <a:t>basiertes</a:t>
            </a:r>
            <a:endParaRPr lang="en-US" sz="1200" b="1" i="1" dirty="0">
              <a:solidFill>
                <a:srgbClr val="000000"/>
              </a:solidFill>
              <a:latin typeface="Canva Sans Bold Italics"/>
              <a:ea typeface="Canva Sans Bold Italics"/>
              <a:cs typeface="Canva Sans Bold Italics"/>
              <a:sym typeface="Canva Sans Bold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Dokumentenverarbeitung</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Entitätten</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Extraktion</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Genauigkeit</a:t>
            </a:r>
            <a:r>
              <a:rPr lang="en-US" sz="1200" dirty="0">
                <a:solidFill>
                  <a:srgbClr val="000000"/>
                </a:solidFill>
                <a:latin typeface="Canva Sans Italics"/>
                <a:ea typeface="Canva Sans Italics"/>
                <a:cs typeface="Canva Sans Italics"/>
                <a:sym typeface="Canva Sans Italics"/>
              </a:rPr>
              <a:t> der </a:t>
            </a:r>
            <a:r>
              <a:rPr lang="en-US" sz="1200" dirty="0" err="1">
                <a:solidFill>
                  <a:srgbClr val="000000"/>
                </a:solidFill>
                <a:latin typeface="Canva Sans Italics"/>
                <a:ea typeface="Canva Sans Italics"/>
                <a:cs typeface="Canva Sans Italics"/>
                <a:sym typeface="Canva Sans Italics"/>
              </a:rPr>
              <a:t>Erkennung</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Hinweise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bei</a:t>
            </a:r>
            <a:r>
              <a:rPr lang="en-US" sz="1200" dirty="0">
                <a:solidFill>
                  <a:srgbClr val="000000"/>
                </a:solidFill>
                <a:latin typeface="Canva Sans Italics"/>
                <a:ea typeface="Canva Sans Italics"/>
                <a:cs typeface="Canva Sans Italics"/>
                <a:sym typeface="Canva Sans Italics"/>
              </a:rPr>
              <a:t> Fraud Detection</a:t>
            </a: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Hinweise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bei</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Fehlern</a:t>
            </a:r>
            <a:r>
              <a:rPr lang="en-US" sz="1200" dirty="0">
                <a:solidFill>
                  <a:srgbClr val="000000"/>
                </a:solidFill>
                <a:latin typeface="Canva Sans Italics"/>
                <a:ea typeface="Canva Sans Italics"/>
                <a:cs typeface="Canva Sans Italics"/>
                <a:sym typeface="Canva Sans Italics"/>
              </a:rPr>
              <a:t> und </a:t>
            </a:r>
            <a:r>
              <a:rPr lang="en-US" sz="1200" dirty="0" err="1">
                <a:solidFill>
                  <a:srgbClr val="000000"/>
                </a:solidFill>
                <a:latin typeface="Canva Sans Italics"/>
                <a:ea typeface="Canva Sans Italics"/>
                <a:cs typeface="Canva Sans Italics"/>
                <a:sym typeface="Canva Sans Italics"/>
              </a:rPr>
              <a:t>Unstimmigkeiten</a:t>
            </a:r>
            <a:endParaRPr lang="en-US" sz="1200" dirty="0">
              <a:solidFill>
                <a:srgbClr val="000000"/>
              </a:solidFill>
              <a:latin typeface="Canva Sans Italics"/>
              <a:ea typeface="Canva Sans Italics"/>
              <a:cs typeface="Canva Sans Italics"/>
              <a:sym typeface="Canva Sans Italics"/>
            </a:endParaRPr>
          </a:p>
        </p:txBody>
      </p:sp>
      <p:sp>
        <p:nvSpPr>
          <p:cNvPr id="56" name="TextBox 56"/>
          <p:cNvSpPr txBox="1"/>
          <p:nvPr/>
        </p:nvSpPr>
        <p:spPr>
          <a:xfrm>
            <a:off x="6917228" y="4445036"/>
            <a:ext cx="2537857" cy="2160656"/>
          </a:xfrm>
          <a:prstGeom prst="rect">
            <a:avLst/>
          </a:prstGeom>
        </p:spPr>
        <p:txBody>
          <a:bodyPr lIns="0" tIns="0" rIns="0" bIns="0" rtlCol="0" anchor="t">
            <a:spAutoFit/>
          </a:bodyPr>
          <a:lstStyle/>
          <a:p>
            <a:pPr algn="ctr">
              <a:lnSpc>
                <a:spcPts val="1680"/>
              </a:lnSpc>
            </a:pPr>
            <a:r>
              <a:rPr lang="en-US" sz="1200" b="1" i="1" dirty="0" err="1">
                <a:solidFill>
                  <a:srgbClr val="000000"/>
                </a:solidFill>
                <a:latin typeface="Canva Sans Bold Italics"/>
                <a:ea typeface="Canva Sans Bold Italics"/>
                <a:cs typeface="Canva Sans Bold Italics"/>
                <a:sym typeface="Canva Sans Bold Italics"/>
              </a:rPr>
              <a:t>Plausibilitäts</a:t>
            </a:r>
            <a:r>
              <a:rPr lang="en-US" sz="1200" b="1" i="1" dirty="0">
                <a:solidFill>
                  <a:srgbClr val="000000"/>
                </a:solidFill>
                <a:latin typeface="Canva Sans Bold Italics"/>
                <a:ea typeface="Canva Sans Bold Italics"/>
                <a:cs typeface="Canva Sans Bold Italics"/>
                <a:sym typeface="Canva Sans Bold Italics"/>
              </a:rPr>
              <a:t> und </a:t>
            </a:r>
            <a:r>
              <a:rPr lang="en-US" sz="1200" b="1" i="1" dirty="0" err="1">
                <a:solidFill>
                  <a:srgbClr val="000000"/>
                </a:solidFill>
                <a:latin typeface="Canva Sans Bold Italics"/>
                <a:ea typeface="Canva Sans Bold Italics"/>
                <a:cs typeface="Canva Sans Bold Italics"/>
                <a:sym typeface="Canva Sans Bold Italics"/>
              </a:rPr>
              <a:t>Validierung</a:t>
            </a:r>
            <a:r>
              <a:rPr lang="en-US" sz="1200" b="1" i="1" dirty="0">
                <a:solidFill>
                  <a:srgbClr val="000000"/>
                </a:solidFill>
                <a:latin typeface="Canva Sans Bold Italics"/>
                <a:ea typeface="Canva Sans Bold Italics"/>
                <a:cs typeface="Canva Sans Bold Italics"/>
                <a:sym typeface="Canva Sans Bold Italics"/>
              </a:rPr>
              <a:t> </a:t>
            </a:r>
            <a:r>
              <a:rPr lang="en-US" sz="1200" b="1" i="1" dirty="0" err="1">
                <a:solidFill>
                  <a:srgbClr val="000000"/>
                </a:solidFill>
                <a:latin typeface="Canva Sans Bold Italics"/>
                <a:ea typeface="Canva Sans Bold Italics"/>
                <a:cs typeface="Canva Sans Bold Italics"/>
                <a:sym typeface="Canva Sans Bold Italics"/>
              </a:rPr>
              <a:t>durch</a:t>
            </a:r>
            <a:r>
              <a:rPr lang="en-US" sz="1200" b="1" i="1" dirty="0">
                <a:solidFill>
                  <a:srgbClr val="000000"/>
                </a:solidFill>
                <a:latin typeface="Canva Sans Bold Italics"/>
                <a:ea typeface="Canva Sans Bold Italics"/>
                <a:cs typeface="Canva Sans Bold Italics"/>
                <a:sym typeface="Canva Sans Bold Italics"/>
              </a:rPr>
              <a:t> </a:t>
            </a:r>
            <a:r>
              <a:rPr lang="en-US" sz="1200" b="1" i="1" dirty="0" err="1">
                <a:solidFill>
                  <a:srgbClr val="000000"/>
                </a:solidFill>
                <a:latin typeface="Canva Sans Bold Italics"/>
                <a:ea typeface="Canva Sans Bold Italics"/>
                <a:cs typeface="Canva Sans Bold Italics"/>
                <a:sym typeface="Canva Sans Bold Italics"/>
              </a:rPr>
              <a:t>Anbindung</a:t>
            </a:r>
            <a:r>
              <a:rPr lang="en-US" sz="1200" b="1" i="1" dirty="0">
                <a:solidFill>
                  <a:srgbClr val="000000"/>
                </a:solidFill>
                <a:latin typeface="Canva Sans Bold Italics"/>
                <a:ea typeface="Canva Sans Bold Italics"/>
                <a:cs typeface="Canva Sans Bold Italics"/>
                <a:sym typeface="Canva Sans Bold Italics"/>
              </a:rPr>
              <a:t> von</a:t>
            </a: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Bereits</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vorhandenen</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Kunden</a:t>
            </a:r>
            <a:r>
              <a:rPr lang="en-US" sz="1200" dirty="0">
                <a:solidFill>
                  <a:srgbClr val="000000"/>
                </a:solidFill>
                <a:latin typeface="Canva Sans Italics"/>
                <a:ea typeface="Canva Sans Italics"/>
                <a:cs typeface="Canva Sans Italics"/>
                <a:sym typeface="Canva Sans Italics"/>
              </a:rPr>
              <a:t>- und </a:t>
            </a:r>
            <a:r>
              <a:rPr lang="en-US" sz="1200" dirty="0" err="1">
                <a:solidFill>
                  <a:srgbClr val="000000"/>
                </a:solidFill>
                <a:latin typeface="Canva Sans Italics"/>
                <a:ea typeface="Canva Sans Italics"/>
                <a:cs typeface="Canva Sans Italics"/>
                <a:sym typeface="Canva Sans Italics"/>
              </a:rPr>
              <a:t>Vertragsdaten</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Intene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Systeme</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Datenbanken</a:t>
            </a:r>
            <a:r>
              <a:rPr lang="en-US" sz="1200" dirty="0">
                <a:solidFill>
                  <a:srgbClr val="000000"/>
                </a:solidFill>
                <a:latin typeface="Canva Sans Italics"/>
                <a:ea typeface="Canva Sans Italics"/>
                <a:cs typeface="Canva Sans Italics"/>
                <a:sym typeface="Canva Sans Italics"/>
              </a:rPr>
              <a:t> und </a:t>
            </a:r>
            <a:r>
              <a:rPr lang="en-US" sz="1200" dirty="0" err="1">
                <a:solidFill>
                  <a:srgbClr val="000000"/>
                </a:solidFill>
                <a:latin typeface="Canva Sans Italics"/>
                <a:ea typeface="Canva Sans Italics"/>
                <a:cs typeface="Canva Sans Italics"/>
                <a:sym typeface="Canva Sans Italics"/>
              </a:rPr>
              <a:t>Datensilos</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Spezifische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Geschäftslogiken</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Fachwissen</a:t>
            </a:r>
            <a:r>
              <a:rPr lang="en-US" sz="1200" dirty="0">
                <a:solidFill>
                  <a:srgbClr val="000000"/>
                </a:solidFill>
                <a:latin typeface="Canva Sans Italics"/>
                <a:ea typeface="Canva Sans Italics"/>
                <a:cs typeface="Canva Sans Italics"/>
                <a:sym typeface="Canva Sans Italics"/>
              </a:rPr>
              <a:t> </a:t>
            </a:r>
          </a:p>
          <a:p>
            <a:pPr>
              <a:lnSpc>
                <a:spcPts val="1680"/>
              </a:lnSpc>
            </a:pPr>
            <a:endParaRPr lang="en-US" sz="1200" dirty="0">
              <a:solidFill>
                <a:srgbClr val="000000"/>
              </a:solidFill>
              <a:latin typeface="Canva Sans Italics"/>
              <a:ea typeface="Canva Sans Italics"/>
              <a:cs typeface="Canva Sans Italics"/>
              <a:sym typeface="Canva Sans Italics"/>
            </a:endParaRPr>
          </a:p>
          <a:p>
            <a:pPr>
              <a:lnSpc>
                <a:spcPts val="1680"/>
              </a:lnSpc>
              <a:spcBef>
                <a:spcPct val="0"/>
              </a:spcBef>
            </a:pPr>
            <a:endParaRPr lang="en-US" sz="1200" dirty="0">
              <a:solidFill>
                <a:srgbClr val="000000"/>
              </a:solidFill>
              <a:latin typeface="Canva Sans Italics"/>
              <a:ea typeface="Canva Sans Italics"/>
              <a:cs typeface="Canva Sans Italics"/>
              <a:sym typeface="Canva Sans Italics"/>
            </a:endParaRPr>
          </a:p>
        </p:txBody>
      </p:sp>
      <p:sp>
        <p:nvSpPr>
          <p:cNvPr id="57" name="TextBox 57"/>
          <p:cNvSpPr txBox="1"/>
          <p:nvPr/>
        </p:nvSpPr>
        <p:spPr>
          <a:xfrm>
            <a:off x="136100" y="4445035"/>
            <a:ext cx="1949073" cy="1506631"/>
          </a:xfrm>
          <a:prstGeom prst="rect">
            <a:avLst/>
          </a:prstGeom>
        </p:spPr>
        <p:txBody>
          <a:bodyPr lIns="0" tIns="0" rIns="0" bIns="0" rtlCol="0" anchor="t">
            <a:spAutoFit/>
          </a:bodyPr>
          <a:lstStyle/>
          <a:p>
            <a:pPr algn="ctr">
              <a:lnSpc>
                <a:spcPts val="1680"/>
              </a:lnSpc>
            </a:pPr>
            <a:r>
              <a:rPr lang="en-US" sz="1200" b="1" i="1" dirty="0" err="1">
                <a:solidFill>
                  <a:srgbClr val="000000"/>
                </a:solidFill>
                <a:latin typeface="Canva Sans Bold Italics"/>
                <a:ea typeface="Canva Sans Bold Italics"/>
                <a:cs typeface="Canva Sans Bold Italics"/>
                <a:sym typeface="Canva Sans Bold Italics"/>
              </a:rPr>
              <a:t>Eingang</a:t>
            </a:r>
            <a:endParaRPr lang="en-US" sz="1200" b="1" i="1" dirty="0">
              <a:solidFill>
                <a:srgbClr val="000000"/>
              </a:solidFill>
              <a:latin typeface="Canva Sans Bold Italics"/>
              <a:ea typeface="Canva Sans Bold Italics"/>
              <a:cs typeface="Canva Sans Bold Italics"/>
              <a:sym typeface="Canva Sans Bold Italics"/>
            </a:endParaRPr>
          </a:p>
          <a:p>
            <a:pPr marL="259094" lvl="1" indent="-129547">
              <a:lnSpc>
                <a:spcPts val="1680"/>
              </a:lnSpc>
              <a:buFont typeface="Arial"/>
              <a:buChar char="•"/>
            </a:pPr>
            <a:r>
              <a:rPr lang="en-US" sz="1200" dirty="0">
                <a:solidFill>
                  <a:srgbClr val="000000"/>
                </a:solidFill>
                <a:latin typeface="Canva Sans Italics"/>
                <a:ea typeface="Canva Sans Italics"/>
                <a:cs typeface="Canva Sans Italics"/>
                <a:sym typeface="Canva Sans Italics"/>
              </a:rPr>
              <a:t>Multiple </a:t>
            </a:r>
            <a:r>
              <a:rPr lang="en-US" sz="1200" dirty="0" err="1">
                <a:solidFill>
                  <a:srgbClr val="000000"/>
                </a:solidFill>
                <a:latin typeface="Canva Sans Italics"/>
                <a:ea typeface="Canva Sans Italics"/>
                <a:cs typeface="Canva Sans Italics"/>
                <a:sym typeface="Canva Sans Italics"/>
              </a:rPr>
              <a:t>Quellen</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Komplexe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Dokumente</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Mehrseitige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zusammengebunden</a:t>
            </a:r>
            <a:r>
              <a:rPr lang="en-US" sz="1200" dirty="0">
                <a:solidFill>
                  <a:srgbClr val="000000"/>
                </a:solidFill>
                <a:latin typeface="Canva Sans Italics"/>
                <a:ea typeface="Canva Sans Italics"/>
                <a:cs typeface="Canva Sans Italics"/>
                <a:sym typeface="Canva Sans Italics"/>
              </a:rPr>
              <a:t> PDFs </a:t>
            </a:r>
            <a:r>
              <a:rPr lang="en-US" sz="1200" dirty="0" err="1">
                <a:solidFill>
                  <a:srgbClr val="000000"/>
                </a:solidFill>
                <a:latin typeface="Canva Sans Italics"/>
                <a:ea typeface="Canva Sans Italics"/>
                <a:cs typeface="Canva Sans Italics"/>
                <a:sym typeface="Canva Sans Italics"/>
              </a:rPr>
              <a:t>mit</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Rechnungen</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Bildern</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Texten</a:t>
            </a:r>
            <a:endParaRPr lang="en-US" sz="1200" dirty="0">
              <a:solidFill>
                <a:srgbClr val="000000"/>
              </a:solidFill>
              <a:latin typeface="Canva Sans Italics"/>
              <a:ea typeface="Canva Sans Italics"/>
              <a:cs typeface="Canva Sans Italics"/>
              <a:sym typeface="Canva Sans Italics"/>
            </a:endParaRPr>
          </a:p>
        </p:txBody>
      </p:sp>
      <p:sp>
        <p:nvSpPr>
          <p:cNvPr id="58" name="TextBox 58"/>
          <p:cNvSpPr txBox="1"/>
          <p:nvPr/>
        </p:nvSpPr>
        <p:spPr>
          <a:xfrm>
            <a:off x="9666844" y="4445035"/>
            <a:ext cx="2537857" cy="1724639"/>
          </a:xfrm>
          <a:prstGeom prst="rect">
            <a:avLst/>
          </a:prstGeom>
        </p:spPr>
        <p:txBody>
          <a:bodyPr lIns="0" tIns="0" rIns="0" bIns="0" rtlCol="0" anchor="t">
            <a:spAutoFit/>
          </a:bodyPr>
          <a:lstStyle/>
          <a:p>
            <a:pPr algn="ctr">
              <a:lnSpc>
                <a:spcPts val="1680"/>
              </a:lnSpc>
            </a:pPr>
            <a:r>
              <a:rPr lang="en-US" sz="1200" b="1" i="1" dirty="0" err="1">
                <a:solidFill>
                  <a:srgbClr val="000000"/>
                </a:solidFill>
                <a:latin typeface="Canva Sans Bold Italics"/>
                <a:ea typeface="Canva Sans Bold Italics"/>
                <a:cs typeface="Canva Sans Bold Italics"/>
                <a:sym typeface="Canva Sans Bold Italics"/>
              </a:rPr>
              <a:t>Ausgang</a:t>
            </a:r>
            <a:endParaRPr lang="en-US" sz="1200" b="1" i="1" dirty="0">
              <a:solidFill>
                <a:srgbClr val="000000"/>
              </a:solidFill>
              <a:latin typeface="Canva Sans Bold Italics"/>
              <a:ea typeface="Canva Sans Bold Italics"/>
              <a:cs typeface="Canva Sans Bold Italics"/>
              <a:sym typeface="Canva Sans Bold Italics"/>
            </a:endParaRPr>
          </a:p>
          <a:p>
            <a:pPr marL="259094" lvl="1" indent="-129547">
              <a:lnSpc>
                <a:spcPts val="1680"/>
              </a:lnSpc>
              <a:buFont typeface="Arial"/>
              <a:buChar char="•"/>
            </a:pPr>
            <a:r>
              <a:rPr lang="en-US" sz="1200" dirty="0">
                <a:solidFill>
                  <a:srgbClr val="000000"/>
                </a:solidFill>
                <a:latin typeface="Canva Sans Italics"/>
                <a:ea typeface="Canva Sans Italics"/>
                <a:cs typeface="Canva Sans Italics"/>
                <a:sym typeface="Canva Sans Italics"/>
              </a:rPr>
              <a:t>XML / JSON für z. B.  Guidewire, Salesforce</a:t>
            </a: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Hochwertige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Daten</a:t>
            </a:r>
            <a:r>
              <a:rPr lang="en-US" sz="1200" dirty="0">
                <a:solidFill>
                  <a:srgbClr val="000000"/>
                </a:solidFill>
                <a:latin typeface="Canva Sans Italics"/>
                <a:ea typeface="Canva Sans Italics"/>
                <a:cs typeface="Canva Sans Italics"/>
                <a:sym typeface="Canva Sans Italics"/>
              </a:rPr>
              <a:t> für </a:t>
            </a:r>
            <a:r>
              <a:rPr lang="en-US" sz="1200" dirty="0" err="1">
                <a:solidFill>
                  <a:srgbClr val="000000"/>
                </a:solidFill>
                <a:latin typeface="Canva Sans Italics"/>
                <a:ea typeface="Canva Sans Italics"/>
                <a:cs typeface="Canva Sans Italics"/>
                <a:sym typeface="Canva Sans Italics"/>
              </a:rPr>
              <a:t>Weiterverarbeitung</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Einzelne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Dokumente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zum</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archivieren</a:t>
            </a:r>
            <a:endParaRPr lang="en-US" sz="1200" dirty="0">
              <a:solidFill>
                <a:srgbClr val="000000"/>
              </a:solidFill>
              <a:latin typeface="Canva Sans Italics"/>
              <a:ea typeface="Canva Sans Italics"/>
              <a:cs typeface="Canva Sans Italics"/>
              <a:sym typeface="Canva Sans Italics"/>
            </a:endParaRPr>
          </a:p>
          <a:p>
            <a:pPr>
              <a:lnSpc>
                <a:spcPts val="1680"/>
              </a:lnSpc>
              <a:spcBef>
                <a:spcPct val="0"/>
              </a:spcBef>
            </a:pPr>
            <a:endParaRPr lang="en-US" sz="1200" dirty="0">
              <a:solidFill>
                <a:srgbClr val="000000"/>
              </a:solidFill>
              <a:latin typeface="Canva Sans Italics"/>
              <a:ea typeface="Canva Sans Italics"/>
              <a:cs typeface="Canva Sans Italics"/>
              <a:sym typeface="Canva Sans Italics"/>
            </a:endParaRPr>
          </a:p>
        </p:txBody>
      </p:sp>
      <p:sp>
        <p:nvSpPr>
          <p:cNvPr id="59" name="TextBox 59"/>
          <p:cNvSpPr txBox="1"/>
          <p:nvPr/>
        </p:nvSpPr>
        <p:spPr>
          <a:xfrm>
            <a:off x="6114139" y="1077582"/>
            <a:ext cx="3456648" cy="1070614"/>
          </a:xfrm>
          <a:prstGeom prst="rect">
            <a:avLst/>
          </a:prstGeom>
        </p:spPr>
        <p:txBody>
          <a:bodyPr lIns="0" tIns="0" rIns="0" bIns="0" rtlCol="0" anchor="t">
            <a:spAutoFit/>
          </a:bodyPr>
          <a:lstStyle/>
          <a:p>
            <a:pPr>
              <a:lnSpc>
                <a:spcPts val="1680"/>
              </a:lnSpc>
            </a:pPr>
            <a:r>
              <a:rPr lang="en-US" sz="1200" b="1" i="1" dirty="0" err="1">
                <a:solidFill>
                  <a:srgbClr val="000000"/>
                </a:solidFill>
                <a:latin typeface="Canva Sans Bold Italics"/>
                <a:ea typeface="Canva Sans Bold Italics"/>
                <a:cs typeface="Canva Sans Bold Italics"/>
                <a:sym typeface="Canva Sans Bold Italics"/>
              </a:rPr>
              <a:t>Konformität</a:t>
            </a:r>
            <a:r>
              <a:rPr lang="en-US" sz="1200" b="1" i="1" dirty="0">
                <a:solidFill>
                  <a:srgbClr val="000000"/>
                </a:solidFill>
                <a:latin typeface="Canva Sans Bold Italics"/>
                <a:ea typeface="Canva Sans Bold Italics"/>
                <a:cs typeface="Canva Sans Bold Italics"/>
                <a:sym typeface="Canva Sans Bold Italics"/>
              </a:rPr>
              <a:t> / </a:t>
            </a:r>
            <a:r>
              <a:rPr lang="en-US" sz="1200" b="1" i="1" dirty="0" err="1">
                <a:solidFill>
                  <a:srgbClr val="000000"/>
                </a:solidFill>
                <a:latin typeface="Canva Sans Bold Italics"/>
                <a:ea typeface="Canva Sans Bold Italics"/>
                <a:cs typeface="Canva Sans Bold Italics"/>
                <a:sym typeface="Canva Sans Bold Italics"/>
              </a:rPr>
              <a:t>Qualitätssicherung</a:t>
            </a:r>
            <a:r>
              <a:rPr lang="en-US" sz="1200" b="1" i="1" dirty="0">
                <a:solidFill>
                  <a:srgbClr val="000000"/>
                </a:solidFill>
                <a:latin typeface="Canva Sans Bold Italics"/>
                <a:ea typeface="Canva Sans Bold Italics"/>
                <a:cs typeface="Canva Sans Bold Italics"/>
                <a:sym typeface="Canva Sans Bold Italics"/>
              </a:rPr>
              <a:t> von KI</a:t>
            </a:r>
          </a:p>
          <a:p>
            <a:pPr marL="259094" lvl="1" indent="-129547">
              <a:lnSpc>
                <a:spcPts val="1680"/>
              </a:lnSpc>
              <a:buFont typeface="Arial"/>
              <a:buChar char="•"/>
            </a:pPr>
            <a:r>
              <a:rPr lang="en-US" sz="1200" dirty="0">
                <a:solidFill>
                  <a:srgbClr val="000000"/>
                </a:solidFill>
                <a:latin typeface="Canva Sans Italics"/>
                <a:ea typeface="Canva Sans Italics"/>
                <a:cs typeface="Canva Sans Italics"/>
                <a:sym typeface="Canva Sans Italics"/>
              </a:rPr>
              <a:t>Human-in-the-Loop (HITL) - </a:t>
            </a:r>
            <a:r>
              <a:rPr lang="en-US" sz="1200" dirty="0" err="1">
                <a:solidFill>
                  <a:srgbClr val="000000"/>
                </a:solidFill>
                <a:latin typeface="Canva Sans Italics"/>
                <a:ea typeface="Canva Sans Italics"/>
                <a:cs typeface="Canva Sans Italics"/>
                <a:sym typeface="Canva Sans Italics"/>
              </a:rPr>
              <a:t>Fachleute</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haben</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immer</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Überblick</a:t>
            </a:r>
            <a:r>
              <a:rPr lang="en-US" sz="1200" dirty="0">
                <a:solidFill>
                  <a:srgbClr val="000000"/>
                </a:solidFill>
                <a:latin typeface="Canva Sans Italics"/>
                <a:ea typeface="Canva Sans Italics"/>
                <a:cs typeface="Canva Sans Italics"/>
                <a:sym typeface="Canva Sans Italics"/>
              </a:rPr>
              <a:t> </a:t>
            </a:r>
          </a:p>
          <a:p>
            <a:pPr marL="259094" lvl="1" indent="-129547">
              <a:lnSpc>
                <a:spcPts val="1680"/>
              </a:lnSpc>
              <a:buFont typeface="Arial"/>
              <a:buChar char="•"/>
            </a:pPr>
            <a:r>
              <a:rPr lang="en-US" sz="1200" dirty="0" err="1">
                <a:solidFill>
                  <a:srgbClr val="000000"/>
                </a:solidFill>
                <a:latin typeface="Canva Sans Bold Italics"/>
                <a:ea typeface="Canva Sans Bold Italics"/>
                <a:cs typeface="Canva Sans Bold Italics"/>
                <a:sym typeface="Canva Sans Bold Italics"/>
              </a:rPr>
              <a:t>Explanable</a:t>
            </a:r>
            <a:r>
              <a:rPr lang="en-US" sz="1200" dirty="0">
                <a:solidFill>
                  <a:srgbClr val="000000"/>
                </a:solidFill>
                <a:latin typeface="Canva Sans Bold Italics"/>
                <a:ea typeface="Canva Sans Bold Italics"/>
                <a:cs typeface="Canva Sans Bold Italics"/>
                <a:sym typeface="Canva Sans Bold Italics"/>
              </a:rPr>
              <a:t> AI</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durch</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viele</a:t>
            </a:r>
            <a:r>
              <a:rPr lang="en-US" sz="1200" dirty="0">
                <a:solidFill>
                  <a:srgbClr val="000000"/>
                </a:solidFill>
                <a:latin typeface="Canva Sans Italics"/>
                <a:ea typeface="Canva Sans Italics"/>
                <a:cs typeface="Canva Sans Italics"/>
                <a:sym typeface="Canva Sans Italics"/>
              </a:rPr>
              <a:t> QS-</a:t>
            </a:r>
            <a:r>
              <a:rPr lang="en-US" sz="1200" dirty="0" err="1">
                <a:solidFill>
                  <a:srgbClr val="000000"/>
                </a:solidFill>
                <a:latin typeface="Canva Sans Italics"/>
                <a:ea typeface="Canva Sans Italics"/>
                <a:cs typeface="Canva Sans Italics"/>
                <a:sym typeface="Canva Sans Italics"/>
              </a:rPr>
              <a:t>Sichten</a:t>
            </a:r>
            <a:endParaRPr lang="en-US" sz="1200" dirty="0">
              <a:solidFill>
                <a:srgbClr val="000000"/>
              </a:solidFill>
              <a:latin typeface="Canva Sans Italics"/>
              <a:ea typeface="Canva Sans Italics"/>
              <a:cs typeface="Canva Sans Italics"/>
              <a:sym typeface="Canva Sans Italics"/>
            </a:endParaRPr>
          </a:p>
          <a:p>
            <a:pPr marL="259094" lvl="1" indent="-129547">
              <a:lnSpc>
                <a:spcPts val="1680"/>
              </a:lnSpc>
              <a:buFont typeface="Arial"/>
              <a:buChar char="•"/>
            </a:pPr>
            <a:r>
              <a:rPr lang="en-US" sz="1200" dirty="0" err="1">
                <a:solidFill>
                  <a:srgbClr val="000000"/>
                </a:solidFill>
                <a:latin typeface="Canva Sans Italics"/>
                <a:ea typeface="Canva Sans Italics"/>
                <a:cs typeface="Canva Sans Italics"/>
                <a:sym typeface="Canva Sans Italics"/>
              </a:rPr>
              <a:t>Mit</a:t>
            </a:r>
            <a:r>
              <a:rPr lang="en-US" sz="1200" dirty="0">
                <a:solidFill>
                  <a:srgbClr val="000000"/>
                </a:solidFill>
                <a:latin typeface="Canva Sans Italics"/>
                <a:ea typeface="Canva Sans Italics"/>
                <a:cs typeface="Canva Sans Italics"/>
                <a:sym typeface="Canva Sans Italics"/>
              </a:rPr>
              <a:t> </a:t>
            </a:r>
            <a:r>
              <a:rPr lang="en-US" sz="1200" dirty="0" err="1">
                <a:solidFill>
                  <a:srgbClr val="000000"/>
                </a:solidFill>
                <a:latin typeface="Canva Sans Italics"/>
                <a:ea typeface="Canva Sans Italics"/>
                <a:cs typeface="Canva Sans Italics"/>
                <a:sym typeface="Canva Sans Italics"/>
              </a:rPr>
              <a:t>Hinblick</a:t>
            </a:r>
            <a:r>
              <a:rPr lang="en-US" sz="1200" dirty="0">
                <a:solidFill>
                  <a:srgbClr val="000000"/>
                </a:solidFill>
                <a:latin typeface="Canva Sans Italics"/>
                <a:ea typeface="Canva Sans Italics"/>
                <a:cs typeface="Canva Sans Italics"/>
                <a:sym typeface="Canva Sans Italics"/>
              </a:rPr>
              <a:t> auf VAIT, AI Act und ISO</a:t>
            </a:r>
          </a:p>
        </p:txBody>
      </p:sp>
      <p:sp>
        <p:nvSpPr>
          <p:cNvPr id="60" name="TextBox 60"/>
          <p:cNvSpPr txBox="1"/>
          <p:nvPr/>
        </p:nvSpPr>
        <p:spPr>
          <a:xfrm>
            <a:off x="4050077" y="3772820"/>
            <a:ext cx="400377" cy="246734"/>
          </a:xfrm>
          <a:prstGeom prst="rect">
            <a:avLst/>
          </a:prstGeom>
        </p:spPr>
        <p:txBody>
          <a:bodyPr wrap="square" lIns="0" tIns="0" rIns="0" bIns="0" rtlCol="0" anchor="t">
            <a:spAutoFit/>
          </a:bodyPr>
          <a:lstStyle/>
          <a:p>
            <a:pPr algn="ctr">
              <a:lnSpc>
                <a:spcPts val="2147"/>
              </a:lnSpc>
            </a:pPr>
            <a:r>
              <a:rPr lang="en-US" sz="1533" dirty="0">
                <a:solidFill>
                  <a:srgbClr val="00BF63"/>
                </a:solidFill>
                <a:latin typeface="Canva Sans"/>
                <a:ea typeface="Canva Sans"/>
                <a:cs typeface="Canva Sans"/>
                <a:sym typeface="Canva Sans"/>
              </a:rPr>
              <a:t>QS</a:t>
            </a:r>
          </a:p>
        </p:txBody>
      </p:sp>
      <p:sp>
        <p:nvSpPr>
          <p:cNvPr id="61" name="TextBox 61"/>
          <p:cNvSpPr txBox="1"/>
          <p:nvPr/>
        </p:nvSpPr>
        <p:spPr>
          <a:xfrm>
            <a:off x="6203824" y="3831696"/>
            <a:ext cx="325117" cy="246734"/>
          </a:xfrm>
          <a:prstGeom prst="rect">
            <a:avLst/>
          </a:prstGeom>
        </p:spPr>
        <p:txBody>
          <a:bodyPr wrap="square" lIns="0" tIns="0" rIns="0" bIns="0" rtlCol="0" anchor="t">
            <a:spAutoFit/>
          </a:bodyPr>
          <a:lstStyle/>
          <a:p>
            <a:pPr algn="ctr">
              <a:lnSpc>
                <a:spcPts val="2147"/>
              </a:lnSpc>
            </a:pPr>
            <a:r>
              <a:rPr lang="en-US" sz="1533" dirty="0">
                <a:solidFill>
                  <a:srgbClr val="00BF63"/>
                </a:solidFill>
                <a:latin typeface="Canva Sans"/>
                <a:ea typeface="Canva Sans"/>
                <a:cs typeface="Canva Sans"/>
                <a:sym typeface="Canva Sans"/>
              </a:rPr>
              <a:t>QS</a:t>
            </a:r>
          </a:p>
        </p:txBody>
      </p:sp>
      <p:sp>
        <p:nvSpPr>
          <p:cNvPr id="62" name="TextBox 62"/>
          <p:cNvSpPr txBox="1"/>
          <p:nvPr/>
        </p:nvSpPr>
        <p:spPr>
          <a:xfrm>
            <a:off x="9434950" y="3823620"/>
            <a:ext cx="315401" cy="246734"/>
          </a:xfrm>
          <a:prstGeom prst="rect">
            <a:avLst/>
          </a:prstGeom>
        </p:spPr>
        <p:txBody>
          <a:bodyPr wrap="square" lIns="0" tIns="0" rIns="0" bIns="0" rtlCol="0" anchor="t">
            <a:spAutoFit/>
          </a:bodyPr>
          <a:lstStyle/>
          <a:p>
            <a:pPr algn="ctr">
              <a:lnSpc>
                <a:spcPts val="2147"/>
              </a:lnSpc>
            </a:pPr>
            <a:r>
              <a:rPr lang="en-US" sz="1533" dirty="0">
                <a:solidFill>
                  <a:srgbClr val="00BF63"/>
                </a:solidFill>
                <a:latin typeface="Canva Sans"/>
                <a:ea typeface="Canva Sans"/>
                <a:cs typeface="Canva Sans"/>
                <a:sym typeface="Canva Sans"/>
              </a:rPr>
              <a:t>QS</a:t>
            </a:r>
          </a:p>
        </p:txBody>
      </p:sp>
      <p:sp>
        <p:nvSpPr>
          <p:cNvPr id="2" name="Title 1">
            <a:extLst>
              <a:ext uri="{FF2B5EF4-FFF2-40B4-BE49-F238E27FC236}">
                <a16:creationId xmlns:a16="http://schemas.microsoft.com/office/drawing/2014/main" id="{3BEB98E7-B759-21BA-7957-0A3AF847F244}"/>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Produktiv: </a:t>
            </a:r>
            <a:r>
              <a:rPr lang="de-DE" sz="3600" dirty="0" err="1">
                <a:solidFill>
                  <a:srgbClr val="C00000"/>
                </a:solidFill>
              </a:rPr>
              <a:t>Claimsmanagement</a:t>
            </a:r>
            <a:endParaRPr lang="en-US" sz="3600" dirty="0">
              <a:solidFill>
                <a:srgbClr val="C00000"/>
              </a:solidFill>
            </a:endParaRPr>
          </a:p>
        </p:txBody>
      </p:sp>
      <p:pic>
        <p:nvPicPr>
          <p:cNvPr id="63" name="Picture 62" descr="A blue cloud with white text&#10;&#10;Description automatically generated">
            <a:extLst>
              <a:ext uri="{FF2B5EF4-FFF2-40B4-BE49-F238E27FC236}">
                <a16:creationId xmlns:a16="http://schemas.microsoft.com/office/drawing/2014/main" id="{0A716C8E-180A-5759-DCEB-242E0EA42224}"/>
              </a:ext>
            </a:extLst>
          </p:cNvPr>
          <p:cNvPicPr>
            <a:picLocks noChangeAspect="1"/>
          </p:cNvPicPr>
          <p:nvPr/>
        </p:nvPicPr>
        <p:blipFill>
          <a:blip r:embed="rId43">
            <a:extLst>
              <a:ext uri="{28A0092B-C50C-407E-A947-70E740481C1C}">
                <a14:useLocalDpi xmlns:a14="http://schemas.microsoft.com/office/drawing/2010/main" val="0"/>
              </a:ext>
              <a:ext uri="{837473B0-CC2E-450A-ABE3-18F120FF3D39}">
                <a1611:picAttrSrcUrl xmlns:a1611="http://schemas.microsoft.com/office/drawing/2016/11/main" r:id="rId44"/>
              </a:ext>
            </a:extLst>
          </a:blip>
          <a:stretch>
            <a:fillRect/>
          </a:stretch>
        </p:blipFill>
        <p:spPr>
          <a:xfrm>
            <a:off x="11325733" y="3678504"/>
            <a:ext cx="695220" cy="486654"/>
          </a:xfrm>
          <a:prstGeom prst="rect">
            <a:avLst/>
          </a:prstGeom>
        </p:spPr>
      </p:pic>
      <p:pic>
        <p:nvPicPr>
          <p:cNvPr id="65" name="Picture 64" descr="A logo with a black background&#10;&#10;Description automatically generated">
            <a:extLst>
              <a:ext uri="{FF2B5EF4-FFF2-40B4-BE49-F238E27FC236}">
                <a16:creationId xmlns:a16="http://schemas.microsoft.com/office/drawing/2014/main" id="{235084B3-8D46-7CB6-7281-D365CA1A261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52A20-E309-6FAE-0E1B-9C46B75EC483}"/>
              </a:ext>
            </a:extLst>
          </p:cNvPr>
          <p:cNvPicPr>
            <a:picLocks noChangeAspect="1"/>
          </p:cNvPicPr>
          <p:nvPr/>
        </p:nvPicPr>
        <p:blipFill>
          <a:blip r:embed="rId3"/>
          <a:stretch>
            <a:fillRect/>
          </a:stretch>
        </p:blipFill>
        <p:spPr>
          <a:xfrm>
            <a:off x="5980110" y="2698144"/>
            <a:ext cx="5990217" cy="3332754"/>
          </a:xfrm>
          <a:custGeom>
            <a:avLst/>
            <a:gdLst>
              <a:gd name="connsiteX0" fmla="*/ 0 w 5990217"/>
              <a:gd name="connsiteY0" fmla="*/ 0 h 3332754"/>
              <a:gd name="connsiteX1" fmla="*/ 785384 w 5990217"/>
              <a:gd name="connsiteY1" fmla="*/ 0 h 3332754"/>
              <a:gd name="connsiteX2" fmla="*/ 1570768 w 5990217"/>
              <a:gd name="connsiteY2" fmla="*/ 0 h 3332754"/>
              <a:gd name="connsiteX3" fmla="*/ 2236348 w 5990217"/>
              <a:gd name="connsiteY3" fmla="*/ 0 h 3332754"/>
              <a:gd name="connsiteX4" fmla="*/ 2961830 w 5990217"/>
              <a:gd name="connsiteY4" fmla="*/ 0 h 3332754"/>
              <a:gd name="connsiteX5" fmla="*/ 3567507 w 5990217"/>
              <a:gd name="connsiteY5" fmla="*/ 0 h 3332754"/>
              <a:gd name="connsiteX6" fmla="*/ 4233087 w 5990217"/>
              <a:gd name="connsiteY6" fmla="*/ 0 h 3332754"/>
              <a:gd name="connsiteX7" fmla="*/ 5018471 w 5990217"/>
              <a:gd name="connsiteY7" fmla="*/ 0 h 3332754"/>
              <a:gd name="connsiteX8" fmla="*/ 5990217 w 5990217"/>
              <a:gd name="connsiteY8" fmla="*/ 0 h 3332754"/>
              <a:gd name="connsiteX9" fmla="*/ 5990217 w 5990217"/>
              <a:gd name="connsiteY9" fmla="*/ 699878 h 3332754"/>
              <a:gd name="connsiteX10" fmla="*/ 5990217 w 5990217"/>
              <a:gd name="connsiteY10" fmla="*/ 1299774 h 3332754"/>
              <a:gd name="connsiteX11" fmla="*/ 5990217 w 5990217"/>
              <a:gd name="connsiteY11" fmla="*/ 1932997 h 3332754"/>
              <a:gd name="connsiteX12" fmla="*/ 5990217 w 5990217"/>
              <a:gd name="connsiteY12" fmla="*/ 2599548 h 3332754"/>
              <a:gd name="connsiteX13" fmla="*/ 5990217 w 5990217"/>
              <a:gd name="connsiteY13" fmla="*/ 3332754 h 3332754"/>
              <a:gd name="connsiteX14" fmla="*/ 5204833 w 5990217"/>
              <a:gd name="connsiteY14" fmla="*/ 3332754 h 3332754"/>
              <a:gd name="connsiteX15" fmla="*/ 4539253 w 5990217"/>
              <a:gd name="connsiteY15" fmla="*/ 3332754 h 3332754"/>
              <a:gd name="connsiteX16" fmla="*/ 3873674 w 5990217"/>
              <a:gd name="connsiteY16" fmla="*/ 3332754 h 3332754"/>
              <a:gd name="connsiteX17" fmla="*/ 3208094 w 5990217"/>
              <a:gd name="connsiteY17" fmla="*/ 3332754 h 3332754"/>
              <a:gd name="connsiteX18" fmla="*/ 2542514 w 5990217"/>
              <a:gd name="connsiteY18" fmla="*/ 3332754 h 3332754"/>
              <a:gd name="connsiteX19" fmla="*/ 1936837 w 5990217"/>
              <a:gd name="connsiteY19" fmla="*/ 3332754 h 3332754"/>
              <a:gd name="connsiteX20" fmla="*/ 1211355 w 5990217"/>
              <a:gd name="connsiteY20" fmla="*/ 3332754 h 3332754"/>
              <a:gd name="connsiteX21" fmla="*/ 0 w 5990217"/>
              <a:gd name="connsiteY21" fmla="*/ 3332754 h 3332754"/>
              <a:gd name="connsiteX22" fmla="*/ 0 w 5990217"/>
              <a:gd name="connsiteY22" fmla="*/ 2599548 h 3332754"/>
              <a:gd name="connsiteX23" fmla="*/ 0 w 5990217"/>
              <a:gd name="connsiteY23" fmla="*/ 1899670 h 3332754"/>
              <a:gd name="connsiteX24" fmla="*/ 0 w 5990217"/>
              <a:gd name="connsiteY24" fmla="*/ 1166464 h 3332754"/>
              <a:gd name="connsiteX25" fmla="*/ 0 w 5990217"/>
              <a:gd name="connsiteY25" fmla="*/ 0 h 33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0217" h="3332754" fill="none" extrusionOk="0">
                <a:moveTo>
                  <a:pt x="0" y="0"/>
                </a:moveTo>
                <a:cubicBezTo>
                  <a:pt x="256676" y="-24561"/>
                  <a:pt x="456289" y="20912"/>
                  <a:pt x="785384" y="0"/>
                </a:cubicBezTo>
                <a:cubicBezTo>
                  <a:pt x="1114479" y="-20912"/>
                  <a:pt x="1261183" y="30390"/>
                  <a:pt x="1570768" y="0"/>
                </a:cubicBezTo>
                <a:cubicBezTo>
                  <a:pt x="1880353" y="-30390"/>
                  <a:pt x="1985636" y="-21629"/>
                  <a:pt x="2236348" y="0"/>
                </a:cubicBezTo>
                <a:cubicBezTo>
                  <a:pt x="2487060" y="21629"/>
                  <a:pt x="2634664" y="-20296"/>
                  <a:pt x="2961830" y="0"/>
                </a:cubicBezTo>
                <a:cubicBezTo>
                  <a:pt x="3288996" y="20296"/>
                  <a:pt x="3352468" y="25111"/>
                  <a:pt x="3567507" y="0"/>
                </a:cubicBezTo>
                <a:cubicBezTo>
                  <a:pt x="3782546" y="-25111"/>
                  <a:pt x="3946367" y="6076"/>
                  <a:pt x="4233087" y="0"/>
                </a:cubicBezTo>
                <a:cubicBezTo>
                  <a:pt x="4519807" y="-6076"/>
                  <a:pt x="4626369" y="3126"/>
                  <a:pt x="5018471" y="0"/>
                </a:cubicBezTo>
                <a:cubicBezTo>
                  <a:pt x="5410573" y="-3126"/>
                  <a:pt x="5663630" y="-3220"/>
                  <a:pt x="5990217" y="0"/>
                </a:cubicBezTo>
                <a:cubicBezTo>
                  <a:pt x="6021542" y="163333"/>
                  <a:pt x="6007708" y="485096"/>
                  <a:pt x="5990217" y="699878"/>
                </a:cubicBezTo>
                <a:cubicBezTo>
                  <a:pt x="5972726" y="914660"/>
                  <a:pt x="5967014" y="1157083"/>
                  <a:pt x="5990217" y="1299774"/>
                </a:cubicBezTo>
                <a:cubicBezTo>
                  <a:pt x="6013420" y="1442465"/>
                  <a:pt x="5970992" y="1695552"/>
                  <a:pt x="5990217" y="1932997"/>
                </a:cubicBezTo>
                <a:cubicBezTo>
                  <a:pt x="6009442" y="2170442"/>
                  <a:pt x="5958024" y="2378086"/>
                  <a:pt x="5990217" y="2599548"/>
                </a:cubicBezTo>
                <a:cubicBezTo>
                  <a:pt x="6022410" y="2821010"/>
                  <a:pt x="5970583" y="3091592"/>
                  <a:pt x="5990217" y="3332754"/>
                </a:cubicBezTo>
                <a:cubicBezTo>
                  <a:pt x="5825325" y="3329927"/>
                  <a:pt x="5540901" y="3345738"/>
                  <a:pt x="5204833" y="3332754"/>
                </a:cubicBezTo>
                <a:cubicBezTo>
                  <a:pt x="4868765" y="3319770"/>
                  <a:pt x="4707982" y="3334491"/>
                  <a:pt x="4539253" y="3332754"/>
                </a:cubicBezTo>
                <a:cubicBezTo>
                  <a:pt x="4370524" y="3331017"/>
                  <a:pt x="4048060" y="3345504"/>
                  <a:pt x="3873674" y="3332754"/>
                </a:cubicBezTo>
                <a:cubicBezTo>
                  <a:pt x="3699288" y="3320004"/>
                  <a:pt x="3385396" y="3317302"/>
                  <a:pt x="3208094" y="3332754"/>
                </a:cubicBezTo>
                <a:cubicBezTo>
                  <a:pt x="3030792" y="3348206"/>
                  <a:pt x="2799867" y="3314491"/>
                  <a:pt x="2542514" y="3332754"/>
                </a:cubicBezTo>
                <a:cubicBezTo>
                  <a:pt x="2285161" y="3351017"/>
                  <a:pt x="2106924" y="3320298"/>
                  <a:pt x="1936837" y="3332754"/>
                </a:cubicBezTo>
                <a:cubicBezTo>
                  <a:pt x="1766750" y="3345210"/>
                  <a:pt x="1377043" y="3364288"/>
                  <a:pt x="1211355" y="3332754"/>
                </a:cubicBezTo>
                <a:cubicBezTo>
                  <a:pt x="1045667" y="3301220"/>
                  <a:pt x="456726" y="3273144"/>
                  <a:pt x="0" y="3332754"/>
                </a:cubicBezTo>
                <a:cubicBezTo>
                  <a:pt x="36379" y="3037125"/>
                  <a:pt x="20327" y="2773476"/>
                  <a:pt x="0" y="2599548"/>
                </a:cubicBezTo>
                <a:cubicBezTo>
                  <a:pt x="-20327" y="2425620"/>
                  <a:pt x="9161" y="2104686"/>
                  <a:pt x="0" y="1899670"/>
                </a:cubicBezTo>
                <a:cubicBezTo>
                  <a:pt x="-9161" y="1694654"/>
                  <a:pt x="2766" y="1458262"/>
                  <a:pt x="0" y="1166464"/>
                </a:cubicBezTo>
                <a:cubicBezTo>
                  <a:pt x="-2766" y="874666"/>
                  <a:pt x="-15562" y="519589"/>
                  <a:pt x="0" y="0"/>
                </a:cubicBezTo>
                <a:close/>
              </a:path>
              <a:path w="5990217" h="3332754" stroke="0" extrusionOk="0">
                <a:moveTo>
                  <a:pt x="0" y="0"/>
                </a:moveTo>
                <a:cubicBezTo>
                  <a:pt x="289430" y="17940"/>
                  <a:pt x="392136" y="-13176"/>
                  <a:pt x="605677" y="0"/>
                </a:cubicBezTo>
                <a:cubicBezTo>
                  <a:pt x="819218" y="13176"/>
                  <a:pt x="898048" y="-20226"/>
                  <a:pt x="1091551" y="0"/>
                </a:cubicBezTo>
                <a:cubicBezTo>
                  <a:pt x="1285054" y="20226"/>
                  <a:pt x="1636808" y="20273"/>
                  <a:pt x="1876935" y="0"/>
                </a:cubicBezTo>
                <a:cubicBezTo>
                  <a:pt x="2117062" y="-20273"/>
                  <a:pt x="2218680" y="-386"/>
                  <a:pt x="2482612" y="0"/>
                </a:cubicBezTo>
                <a:cubicBezTo>
                  <a:pt x="2746544" y="386"/>
                  <a:pt x="2802539" y="-17948"/>
                  <a:pt x="3088290" y="0"/>
                </a:cubicBezTo>
                <a:cubicBezTo>
                  <a:pt x="3374041" y="17948"/>
                  <a:pt x="3677844" y="-2938"/>
                  <a:pt x="3873674" y="0"/>
                </a:cubicBezTo>
                <a:cubicBezTo>
                  <a:pt x="4069504" y="2938"/>
                  <a:pt x="4191572" y="-21074"/>
                  <a:pt x="4419449" y="0"/>
                </a:cubicBezTo>
                <a:cubicBezTo>
                  <a:pt x="4647327" y="21074"/>
                  <a:pt x="4960440" y="11760"/>
                  <a:pt x="5204833" y="0"/>
                </a:cubicBezTo>
                <a:cubicBezTo>
                  <a:pt x="5449226" y="-11760"/>
                  <a:pt x="5697825" y="-39103"/>
                  <a:pt x="5990217" y="0"/>
                </a:cubicBezTo>
                <a:cubicBezTo>
                  <a:pt x="6020928" y="224040"/>
                  <a:pt x="6010055" y="464416"/>
                  <a:pt x="5990217" y="666551"/>
                </a:cubicBezTo>
                <a:cubicBezTo>
                  <a:pt x="5970379" y="868686"/>
                  <a:pt x="6014151" y="1016357"/>
                  <a:pt x="5990217" y="1333102"/>
                </a:cubicBezTo>
                <a:cubicBezTo>
                  <a:pt x="5966283" y="1649847"/>
                  <a:pt x="5991291" y="1826902"/>
                  <a:pt x="5990217" y="2032980"/>
                </a:cubicBezTo>
                <a:cubicBezTo>
                  <a:pt x="5989143" y="2239058"/>
                  <a:pt x="5963439" y="2354169"/>
                  <a:pt x="5990217" y="2599548"/>
                </a:cubicBezTo>
                <a:cubicBezTo>
                  <a:pt x="6016995" y="2844927"/>
                  <a:pt x="6001954" y="3039966"/>
                  <a:pt x="5990217" y="3332754"/>
                </a:cubicBezTo>
                <a:cubicBezTo>
                  <a:pt x="5729505" y="3362432"/>
                  <a:pt x="5648042" y="3356368"/>
                  <a:pt x="5324637" y="3332754"/>
                </a:cubicBezTo>
                <a:cubicBezTo>
                  <a:pt x="5001232" y="3309140"/>
                  <a:pt x="4955746" y="3346096"/>
                  <a:pt x="4659058" y="3332754"/>
                </a:cubicBezTo>
                <a:cubicBezTo>
                  <a:pt x="4362370" y="3319412"/>
                  <a:pt x="4109154" y="3303419"/>
                  <a:pt x="3873674" y="3332754"/>
                </a:cubicBezTo>
                <a:cubicBezTo>
                  <a:pt x="3638194" y="3362089"/>
                  <a:pt x="3477852" y="3334779"/>
                  <a:pt x="3208094" y="3332754"/>
                </a:cubicBezTo>
                <a:cubicBezTo>
                  <a:pt x="2938336" y="3330729"/>
                  <a:pt x="2917400" y="3340805"/>
                  <a:pt x="2722221" y="3332754"/>
                </a:cubicBezTo>
                <a:cubicBezTo>
                  <a:pt x="2527042" y="3324703"/>
                  <a:pt x="2318713" y="3337500"/>
                  <a:pt x="2176446" y="3332754"/>
                </a:cubicBezTo>
                <a:cubicBezTo>
                  <a:pt x="2034180" y="3328008"/>
                  <a:pt x="1702362" y="3338278"/>
                  <a:pt x="1391062" y="3332754"/>
                </a:cubicBezTo>
                <a:cubicBezTo>
                  <a:pt x="1079762" y="3327230"/>
                  <a:pt x="896225" y="3310990"/>
                  <a:pt x="725482" y="3332754"/>
                </a:cubicBezTo>
                <a:cubicBezTo>
                  <a:pt x="554739" y="3354518"/>
                  <a:pt x="247198" y="3344196"/>
                  <a:pt x="0" y="3332754"/>
                </a:cubicBezTo>
                <a:cubicBezTo>
                  <a:pt x="-22138" y="3172725"/>
                  <a:pt x="-12149" y="2825933"/>
                  <a:pt x="0" y="2666203"/>
                </a:cubicBezTo>
                <a:cubicBezTo>
                  <a:pt x="12149" y="2506473"/>
                  <a:pt x="17511" y="2302185"/>
                  <a:pt x="0" y="2099635"/>
                </a:cubicBezTo>
                <a:cubicBezTo>
                  <a:pt x="-17511" y="1897085"/>
                  <a:pt x="10445" y="1660835"/>
                  <a:pt x="0" y="1533067"/>
                </a:cubicBezTo>
                <a:cubicBezTo>
                  <a:pt x="-10445" y="1405299"/>
                  <a:pt x="13705" y="1105272"/>
                  <a:pt x="0" y="833189"/>
                </a:cubicBezTo>
                <a:cubicBezTo>
                  <a:pt x="-13705" y="561106"/>
                  <a:pt x="-18874" y="352646"/>
                  <a:pt x="0" y="0"/>
                </a:cubicBezTo>
                <a:close/>
              </a:path>
            </a:pathLst>
          </a:custGeom>
          <a:ln>
            <a:solidFill>
              <a:schemeClr val="tx2">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3" name="Picture 2">
            <a:extLst>
              <a:ext uri="{FF2B5EF4-FFF2-40B4-BE49-F238E27FC236}">
                <a16:creationId xmlns:a16="http://schemas.microsoft.com/office/drawing/2014/main" id="{93A1F056-2478-BC19-CEC3-3EB191275CBB}"/>
              </a:ext>
            </a:extLst>
          </p:cNvPr>
          <p:cNvPicPr>
            <a:picLocks noChangeAspect="1"/>
          </p:cNvPicPr>
          <p:nvPr/>
        </p:nvPicPr>
        <p:blipFill>
          <a:blip r:embed="rId4"/>
          <a:stretch>
            <a:fillRect/>
          </a:stretch>
        </p:blipFill>
        <p:spPr>
          <a:xfrm>
            <a:off x="662363" y="1612245"/>
            <a:ext cx="6948068" cy="3332754"/>
          </a:xfrm>
          <a:custGeom>
            <a:avLst/>
            <a:gdLst>
              <a:gd name="connsiteX0" fmla="*/ 0 w 6948068"/>
              <a:gd name="connsiteY0" fmla="*/ 0 h 3332754"/>
              <a:gd name="connsiteX1" fmla="*/ 486365 w 6948068"/>
              <a:gd name="connsiteY1" fmla="*/ 0 h 3332754"/>
              <a:gd name="connsiteX2" fmla="*/ 1250652 w 6948068"/>
              <a:gd name="connsiteY2" fmla="*/ 0 h 3332754"/>
              <a:gd name="connsiteX3" fmla="*/ 1875978 w 6948068"/>
              <a:gd name="connsiteY3" fmla="*/ 0 h 3332754"/>
              <a:gd name="connsiteX4" fmla="*/ 2570785 w 6948068"/>
              <a:gd name="connsiteY4" fmla="*/ 0 h 3332754"/>
              <a:gd name="connsiteX5" fmla="*/ 3404553 w 6948068"/>
              <a:gd name="connsiteY5" fmla="*/ 0 h 3332754"/>
              <a:gd name="connsiteX6" fmla="*/ 3960399 w 6948068"/>
              <a:gd name="connsiteY6" fmla="*/ 0 h 3332754"/>
              <a:gd name="connsiteX7" fmla="*/ 4724686 w 6948068"/>
              <a:gd name="connsiteY7" fmla="*/ 0 h 3332754"/>
              <a:gd name="connsiteX8" fmla="*/ 5280532 w 6948068"/>
              <a:gd name="connsiteY8" fmla="*/ 0 h 3332754"/>
              <a:gd name="connsiteX9" fmla="*/ 5975338 w 6948068"/>
              <a:gd name="connsiteY9" fmla="*/ 0 h 3332754"/>
              <a:gd name="connsiteX10" fmla="*/ 6948068 w 6948068"/>
              <a:gd name="connsiteY10" fmla="*/ 0 h 3332754"/>
              <a:gd name="connsiteX11" fmla="*/ 6948068 w 6948068"/>
              <a:gd name="connsiteY11" fmla="*/ 566568 h 3332754"/>
              <a:gd name="connsiteX12" fmla="*/ 6948068 w 6948068"/>
              <a:gd name="connsiteY12" fmla="*/ 1299774 h 3332754"/>
              <a:gd name="connsiteX13" fmla="*/ 6948068 w 6948068"/>
              <a:gd name="connsiteY13" fmla="*/ 1966325 h 3332754"/>
              <a:gd name="connsiteX14" fmla="*/ 6948068 w 6948068"/>
              <a:gd name="connsiteY14" fmla="*/ 2699531 h 3332754"/>
              <a:gd name="connsiteX15" fmla="*/ 6948068 w 6948068"/>
              <a:gd name="connsiteY15" fmla="*/ 3332754 h 3332754"/>
              <a:gd name="connsiteX16" fmla="*/ 6322742 w 6948068"/>
              <a:gd name="connsiteY16" fmla="*/ 3332754 h 3332754"/>
              <a:gd name="connsiteX17" fmla="*/ 5697416 w 6948068"/>
              <a:gd name="connsiteY17" fmla="*/ 3332754 h 3332754"/>
              <a:gd name="connsiteX18" fmla="*/ 4933128 w 6948068"/>
              <a:gd name="connsiteY18" fmla="*/ 3332754 h 3332754"/>
              <a:gd name="connsiteX19" fmla="*/ 4238321 w 6948068"/>
              <a:gd name="connsiteY19" fmla="*/ 3332754 h 3332754"/>
              <a:gd name="connsiteX20" fmla="*/ 3404553 w 6948068"/>
              <a:gd name="connsiteY20" fmla="*/ 3332754 h 3332754"/>
              <a:gd name="connsiteX21" fmla="*/ 2570785 w 6948068"/>
              <a:gd name="connsiteY21" fmla="*/ 3332754 h 3332754"/>
              <a:gd name="connsiteX22" fmla="*/ 1806498 w 6948068"/>
              <a:gd name="connsiteY22" fmla="*/ 3332754 h 3332754"/>
              <a:gd name="connsiteX23" fmla="*/ 1042210 w 6948068"/>
              <a:gd name="connsiteY23" fmla="*/ 3332754 h 3332754"/>
              <a:gd name="connsiteX24" fmla="*/ 0 w 6948068"/>
              <a:gd name="connsiteY24" fmla="*/ 3332754 h 3332754"/>
              <a:gd name="connsiteX25" fmla="*/ 0 w 6948068"/>
              <a:gd name="connsiteY25" fmla="*/ 2732858 h 3332754"/>
              <a:gd name="connsiteX26" fmla="*/ 0 w 6948068"/>
              <a:gd name="connsiteY26" fmla="*/ 2066307 h 3332754"/>
              <a:gd name="connsiteX27" fmla="*/ 0 w 6948068"/>
              <a:gd name="connsiteY27" fmla="*/ 1399757 h 3332754"/>
              <a:gd name="connsiteX28" fmla="*/ 0 w 6948068"/>
              <a:gd name="connsiteY28" fmla="*/ 833188 h 3332754"/>
              <a:gd name="connsiteX29" fmla="*/ 0 w 6948068"/>
              <a:gd name="connsiteY29" fmla="*/ 0 h 33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48068" h="3332754" fill="none" extrusionOk="0">
                <a:moveTo>
                  <a:pt x="0" y="0"/>
                </a:moveTo>
                <a:cubicBezTo>
                  <a:pt x="168657" y="-19440"/>
                  <a:pt x="316150" y="-7906"/>
                  <a:pt x="486365" y="0"/>
                </a:cubicBezTo>
                <a:cubicBezTo>
                  <a:pt x="656580" y="7906"/>
                  <a:pt x="921901" y="30084"/>
                  <a:pt x="1250652" y="0"/>
                </a:cubicBezTo>
                <a:cubicBezTo>
                  <a:pt x="1579403" y="-30084"/>
                  <a:pt x="1690590" y="9430"/>
                  <a:pt x="1875978" y="0"/>
                </a:cubicBezTo>
                <a:cubicBezTo>
                  <a:pt x="2061366" y="-9430"/>
                  <a:pt x="2429678" y="-34639"/>
                  <a:pt x="2570785" y="0"/>
                </a:cubicBezTo>
                <a:cubicBezTo>
                  <a:pt x="2711892" y="34639"/>
                  <a:pt x="3226880" y="-16080"/>
                  <a:pt x="3404553" y="0"/>
                </a:cubicBezTo>
                <a:cubicBezTo>
                  <a:pt x="3582226" y="16080"/>
                  <a:pt x="3742755" y="-9520"/>
                  <a:pt x="3960399" y="0"/>
                </a:cubicBezTo>
                <a:cubicBezTo>
                  <a:pt x="4178043" y="9520"/>
                  <a:pt x="4510866" y="-3377"/>
                  <a:pt x="4724686" y="0"/>
                </a:cubicBezTo>
                <a:cubicBezTo>
                  <a:pt x="4938506" y="3377"/>
                  <a:pt x="5011061" y="11392"/>
                  <a:pt x="5280532" y="0"/>
                </a:cubicBezTo>
                <a:cubicBezTo>
                  <a:pt x="5550003" y="-11392"/>
                  <a:pt x="5754767" y="-5263"/>
                  <a:pt x="5975338" y="0"/>
                </a:cubicBezTo>
                <a:cubicBezTo>
                  <a:pt x="6195909" y="5263"/>
                  <a:pt x="6572541" y="-32019"/>
                  <a:pt x="6948068" y="0"/>
                </a:cubicBezTo>
                <a:cubicBezTo>
                  <a:pt x="6924759" y="200840"/>
                  <a:pt x="6953310" y="406574"/>
                  <a:pt x="6948068" y="566568"/>
                </a:cubicBezTo>
                <a:cubicBezTo>
                  <a:pt x="6942826" y="726562"/>
                  <a:pt x="6922610" y="999790"/>
                  <a:pt x="6948068" y="1299774"/>
                </a:cubicBezTo>
                <a:cubicBezTo>
                  <a:pt x="6973526" y="1599758"/>
                  <a:pt x="6960394" y="1734725"/>
                  <a:pt x="6948068" y="1966325"/>
                </a:cubicBezTo>
                <a:cubicBezTo>
                  <a:pt x="6935742" y="2197925"/>
                  <a:pt x="6932791" y="2546147"/>
                  <a:pt x="6948068" y="2699531"/>
                </a:cubicBezTo>
                <a:cubicBezTo>
                  <a:pt x="6963345" y="2852915"/>
                  <a:pt x="6939611" y="3017605"/>
                  <a:pt x="6948068" y="3332754"/>
                </a:cubicBezTo>
                <a:cubicBezTo>
                  <a:pt x="6689682" y="3340338"/>
                  <a:pt x="6610133" y="3320112"/>
                  <a:pt x="6322742" y="3332754"/>
                </a:cubicBezTo>
                <a:cubicBezTo>
                  <a:pt x="6035351" y="3345396"/>
                  <a:pt x="5941444" y="3352774"/>
                  <a:pt x="5697416" y="3332754"/>
                </a:cubicBezTo>
                <a:cubicBezTo>
                  <a:pt x="5453388" y="3312734"/>
                  <a:pt x="5161080" y="3339022"/>
                  <a:pt x="4933128" y="3332754"/>
                </a:cubicBezTo>
                <a:cubicBezTo>
                  <a:pt x="4705176" y="3326486"/>
                  <a:pt x="4472250" y="3367114"/>
                  <a:pt x="4238321" y="3332754"/>
                </a:cubicBezTo>
                <a:cubicBezTo>
                  <a:pt x="4004392" y="3298394"/>
                  <a:pt x="3769897" y="3327465"/>
                  <a:pt x="3404553" y="3332754"/>
                </a:cubicBezTo>
                <a:cubicBezTo>
                  <a:pt x="3039209" y="3338043"/>
                  <a:pt x="2780291" y="3371403"/>
                  <a:pt x="2570785" y="3332754"/>
                </a:cubicBezTo>
                <a:cubicBezTo>
                  <a:pt x="2361279" y="3294105"/>
                  <a:pt x="2177135" y="3363726"/>
                  <a:pt x="1806498" y="3332754"/>
                </a:cubicBezTo>
                <a:cubicBezTo>
                  <a:pt x="1435861" y="3301782"/>
                  <a:pt x="1400095" y="3303234"/>
                  <a:pt x="1042210" y="3332754"/>
                </a:cubicBezTo>
                <a:cubicBezTo>
                  <a:pt x="684325" y="3362274"/>
                  <a:pt x="480832" y="3360004"/>
                  <a:pt x="0" y="3332754"/>
                </a:cubicBezTo>
                <a:cubicBezTo>
                  <a:pt x="14783" y="3185158"/>
                  <a:pt x="3393" y="2973862"/>
                  <a:pt x="0" y="2732858"/>
                </a:cubicBezTo>
                <a:cubicBezTo>
                  <a:pt x="-3393" y="2491854"/>
                  <a:pt x="21191" y="2319954"/>
                  <a:pt x="0" y="2066307"/>
                </a:cubicBezTo>
                <a:cubicBezTo>
                  <a:pt x="-21191" y="1812660"/>
                  <a:pt x="24670" y="1538678"/>
                  <a:pt x="0" y="1399757"/>
                </a:cubicBezTo>
                <a:cubicBezTo>
                  <a:pt x="-24670" y="1260836"/>
                  <a:pt x="16183" y="994788"/>
                  <a:pt x="0" y="833188"/>
                </a:cubicBezTo>
                <a:cubicBezTo>
                  <a:pt x="-16183" y="671588"/>
                  <a:pt x="22627" y="277381"/>
                  <a:pt x="0" y="0"/>
                </a:cubicBezTo>
                <a:close/>
              </a:path>
              <a:path w="6948068" h="3332754" stroke="0" extrusionOk="0">
                <a:moveTo>
                  <a:pt x="0" y="0"/>
                </a:moveTo>
                <a:cubicBezTo>
                  <a:pt x="154091" y="4463"/>
                  <a:pt x="431426" y="14448"/>
                  <a:pt x="625326" y="0"/>
                </a:cubicBezTo>
                <a:cubicBezTo>
                  <a:pt x="819226" y="-14448"/>
                  <a:pt x="893413" y="9856"/>
                  <a:pt x="1111691" y="0"/>
                </a:cubicBezTo>
                <a:cubicBezTo>
                  <a:pt x="1329969" y="-9856"/>
                  <a:pt x="1689938" y="-17810"/>
                  <a:pt x="1945459" y="0"/>
                </a:cubicBezTo>
                <a:cubicBezTo>
                  <a:pt x="2200980" y="17810"/>
                  <a:pt x="2435105" y="28005"/>
                  <a:pt x="2570785" y="0"/>
                </a:cubicBezTo>
                <a:cubicBezTo>
                  <a:pt x="2706465" y="-28005"/>
                  <a:pt x="2973101" y="-8394"/>
                  <a:pt x="3196111" y="0"/>
                </a:cubicBezTo>
                <a:cubicBezTo>
                  <a:pt x="3419121" y="8394"/>
                  <a:pt x="3713873" y="-12699"/>
                  <a:pt x="4029879" y="0"/>
                </a:cubicBezTo>
                <a:cubicBezTo>
                  <a:pt x="4345885" y="12699"/>
                  <a:pt x="4376919" y="-15405"/>
                  <a:pt x="4585725" y="0"/>
                </a:cubicBezTo>
                <a:cubicBezTo>
                  <a:pt x="4794531" y="15405"/>
                  <a:pt x="5139285" y="-32887"/>
                  <a:pt x="5419493" y="0"/>
                </a:cubicBezTo>
                <a:cubicBezTo>
                  <a:pt x="5699701" y="32887"/>
                  <a:pt x="5940889" y="14001"/>
                  <a:pt x="6253261" y="0"/>
                </a:cubicBezTo>
                <a:cubicBezTo>
                  <a:pt x="6565633" y="-14001"/>
                  <a:pt x="6740687" y="-21131"/>
                  <a:pt x="6948068" y="0"/>
                </a:cubicBezTo>
                <a:cubicBezTo>
                  <a:pt x="6958955" y="228791"/>
                  <a:pt x="6915168" y="544855"/>
                  <a:pt x="6948068" y="733206"/>
                </a:cubicBezTo>
                <a:cubicBezTo>
                  <a:pt x="6980968" y="921557"/>
                  <a:pt x="6949142" y="1227006"/>
                  <a:pt x="6948068" y="1433084"/>
                </a:cubicBezTo>
                <a:cubicBezTo>
                  <a:pt x="6946994" y="1639162"/>
                  <a:pt x="6921290" y="1754273"/>
                  <a:pt x="6948068" y="1999652"/>
                </a:cubicBezTo>
                <a:cubicBezTo>
                  <a:pt x="6974846" y="2245031"/>
                  <a:pt x="6956811" y="2386026"/>
                  <a:pt x="6948068" y="2666203"/>
                </a:cubicBezTo>
                <a:cubicBezTo>
                  <a:pt x="6939325" y="2946380"/>
                  <a:pt x="6941920" y="3081296"/>
                  <a:pt x="6948068" y="3332754"/>
                </a:cubicBezTo>
                <a:cubicBezTo>
                  <a:pt x="6779401" y="3345658"/>
                  <a:pt x="6468164" y="3331253"/>
                  <a:pt x="6253261" y="3332754"/>
                </a:cubicBezTo>
                <a:cubicBezTo>
                  <a:pt x="6038358" y="3334255"/>
                  <a:pt x="5688028" y="3364217"/>
                  <a:pt x="5419493" y="3332754"/>
                </a:cubicBezTo>
                <a:cubicBezTo>
                  <a:pt x="5150958" y="3301291"/>
                  <a:pt x="4921767" y="3332683"/>
                  <a:pt x="4724686" y="3332754"/>
                </a:cubicBezTo>
                <a:cubicBezTo>
                  <a:pt x="4527605" y="3332825"/>
                  <a:pt x="4423794" y="3347070"/>
                  <a:pt x="4238321" y="3332754"/>
                </a:cubicBezTo>
                <a:cubicBezTo>
                  <a:pt x="4052848" y="3318438"/>
                  <a:pt x="3888223" y="3337433"/>
                  <a:pt x="3682476" y="3332754"/>
                </a:cubicBezTo>
                <a:cubicBezTo>
                  <a:pt x="3476730" y="3328075"/>
                  <a:pt x="3239785" y="3321887"/>
                  <a:pt x="2848708" y="3332754"/>
                </a:cubicBezTo>
                <a:cubicBezTo>
                  <a:pt x="2457631" y="3343621"/>
                  <a:pt x="2463136" y="3311084"/>
                  <a:pt x="2153901" y="3332754"/>
                </a:cubicBezTo>
                <a:cubicBezTo>
                  <a:pt x="1844666" y="3354424"/>
                  <a:pt x="1829895" y="3313012"/>
                  <a:pt x="1598056" y="3332754"/>
                </a:cubicBezTo>
                <a:cubicBezTo>
                  <a:pt x="1366217" y="3352496"/>
                  <a:pt x="1242723" y="3319841"/>
                  <a:pt x="903249" y="3332754"/>
                </a:cubicBezTo>
                <a:cubicBezTo>
                  <a:pt x="563775" y="3345667"/>
                  <a:pt x="365259" y="3369350"/>
                  <a:pt x="0" y="3332754"/>
                </a:cubicBezTo>
                <a:cubicBezTo>
                  <a:pt x="-4318" y="3184025"/>
                  <a:pt x="10445" y="2893954"/>
                  <a:pt x="0" y="2766186"/>
                </a:cubicBezTo>
                <a:cubicBezTo>
                  <a:pt x="-10445" y="2638418"/>
                  <a:pt x="10588" y="2342765"/>
                  <a:pt x="0" y="2066307"/>
                </a:cubicBezTo>
                <a:cubicBezTo>
                  <a:pt x="-10588" y="1789849"/>
                  <a:pt x="13673" y="1752168"/>
                  <a:pt x="0" y="1466412"/>
                </a:cubicBezTo>
                <a:cubicBezTo>
                  <a:pt x="-13673" y="1180656"/>
                  <a:pt x="28326" y="1060277"/>
                  <a:pt x="0" y="733206"/>
                </a:cubicBezTo>
                <a:cubicBezTo>
                  <a:pt x="-28326" y="406135"/>
                  <a:pt x="5631" y="340973"/>
                  <a:pt x="0" y="0"/>
                </a:cubicBezTo>
                <a:close/>
              </a:path>
            </a:pathLst>
          </a:custGeom>
          <a:ln>
            <a:solidFill>
              <a:schemeClr val="tx2">
                <a:lumMod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4" name="Title 1">
            <a:extLst>
              <a:ext uri="{FF2B5EF4-FFF2-40B4-BE49-F238E27FC236}">
                <a16:creationId xmlns:a16="http://schemas.microsoft.com/office/drawing/2014/main" id="{F3BDB864-9FC5-4D27-0269-4C3E63C672F7}"/>
              </a:ext>
            </a:extLst>
          </p:cNvPr>
          <p:cNvSpPr txBox="1">
            <a:spLocks/>
          </p:cNvSpPr>
          <p:nvPr/>
        </p:nvSpPr>
        <p:spPr>
          <a:xfrm>
            <a:off x="397329" y="232838"/>
            <a:ext cx="11397342" cy="788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Produktiv: </a:t>
            </a:r>
            <a:r>
              <a:rPr lang="de-DE" sz="3600" dirty="0" err="1">
                <a:solidFill>
                  <a:srgbClr val="C00000"/>
                </a:solidFill>
              </a:rPr>
              <a:t>Claimsmanagement</a:t>
            </a:r>
            <a:endParaRPr lang="en-US" sz="3600" dirty="0">
              <a:solidFill>
                <a:srgbClr val="C00000"/>
              </a:solidFill>
            </a:endParaRPr>
          </a:p>
        </p:txBody>
      </p:sp>
      <p:pic>
        <p:nvPicPr>
          <p:cNvPr id="5" name="Picture 4" descr="A logo with a black background&#10;&#10;Description automatically generated">
            <a:extLst>
              <a:ext uri="{FF2B5EF4-FFF2-40B4-BE49-F238E27FC236}">
                <a16:creationId xmlns:a16="http://schemas.microsoft.com/office/drawing/2014/main" id="{7E15B5AA-0B1B-5990-A2B6-BE4A9A0451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29828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4A2A-AD76-17D0-63A8-402C962E644F}"/>
              </a:ext>
            </a:extLst>
          </p:cNvPr>
          <p:cNvSpPr>
            <a:spLocks noGrp="1"/>
          </p:cNvSpPr>
          <p:nvPr>
            <p:ph type="title"/>
          </p:nvPr>
        </p:nvSpPr>
        <p:spPr/>
        <p:txBody>
          <a:bodyPr/>
          <a:lstStyle/>
          <a:p>
            <a:pPr algn="ctr"/>
            <a:r>
              <a:rPr lang="de-DE" dirty="0">
                <a:solidFill>
                  <a:srgbClr val="C00000"/>
                </a:solidFill>
              </a:rPr>
              <a:t>Vielen Dank für Ihre Aufmerksamkeit!</a:t>
            </a:r>
            <a:endParaRPr lang="en-US" dirty="0">
              <a:solidFill>
                <a:srgbClr val="C00000"/>
              </a:solidFill>
            </a:endParaRPr>
          </a:p>
        </p:txBody>
      </p:sp>
      <p:pic>
        <p:nvPicPr>
          <p:cNvPr id="4" name="Picture 3">
            <a:extLst>
              <a:ext uri="{FF2B5EF4-FFF2-40B4-BE49-F238E27FC236}">
                <a16:creationId xmlns:a16="http://schemas.microsoft.com/office/drawing/2014/main" id="{E3CB12EF-ADF0-94E8-8CF3-58D8D4BC4262}"/>
              </a:ext>
            </a:extLst>
          </p:cNvPr>
          <p:cNvPicPr>
            <a:picLocks noChangeAspect="1"/>
          </p:cNvPicPr>
          <p:nvPr/>
        </p:nvPicPr>
        <p:blipFill>
          <a:blip r:embed="rId3"/>
          <a:stretch>
            <a:fillRect/>
          </a:stretch>
        </p:blipFill>
        <p:spPr>
          <a:xfrm>
            <a:off x="1824228" y="2012331"/>
            <a:ext cx="1905000" cy="1905000"/>
          </a:xfrm>
          <a:prstGeom prst="rect">
            <a:avLst/>
          </a:prstGeom>
        </p:spPr>
      </p:pic>
      <p:grpSp>
        <p:nvGrpSpPr>
          <p:cNvPr id="12" name="Group 11">
            <a:extLst>
              <a:ext uri="{FF2B5EF4-FFF2-40B4-BE49-F238E27FC236}">
                <a16:creationId xmlns:a16="http://schemas.microsoft.com/office/drawing/2014/main" id="{97F55A05-4950-D1E2-9F9C-318D4DFF5CE3}"/>
              </a:ext>
            </a:extLst>
          </p:cNvPr>
          <p:cNvGrpSpPr/>
          <p:nvPr/>
        </p:nvGrpSpPr>
        <p:grpSpPr>
          <a:xfrm>
            <a:off x="635286" y="4127810"/>
            <a:ext cx="4282884" cy="1754326"/>
            <a:chOff x="158601" y="3868864"/>
            <a:chExt cx="4282884" cy="1754326"/>
          </a:xfrm>
        </p:grpSpPr>
        <p:sp>
          <p:nvSpPr>
            <p:cNvPr id="5" name="TextBox 4">
              <a:extLst>
                <a:ext uri="{FF2B5EF4-FFF2-40B4-BE49-F238E27FC236}">
                  <a16:creationId xmlns:a16="http://schemas.microsoft.com/office/drawing/2014/main" id="{5AB4CF26-CA57-A8FD-EA35-2E9340EC58B9}"/>
                </a:ext>
              </a:extLst>
            </p:cNvPr>
            <p:cNvSpPr txBox="1"/>
            <p:nvPr/>
          </p:nvSpPr>
          <p:spPr>
            <a:xfrm>
              <a:off x="1273182" y="3868864"/>
              <a:ext cx="3168303" cy="1754326"/>
            </a:xfrm>
            <a:prstGeom prst="rect">
              <a:avLst/>
            </a:prstGeom>
            <a:noFill/>
          </p:spPr>
          <p:txBody>
            <a:bodyPr wrap="none" rtlCol="0">
              <a:spAutoFit/>
            </a:bodyPr>
            <a:lstStyle/>
            <a:p>
              <a:r>
                <a:rPr lang="de-DE" dirty="0"/>
                <a:t>           Irina Weiß</a:t>
              </a:r>
            </a:p>
            <a:p>
              <a:pPr algn="ctr"/>
              <a:endParaRPr lang="de-DE" dirty="0"/>
            </a:p>
            <a:p>
              <a:r>
                <a:rPr lang="de-DE" dirty="0"/>
                <a:t>Business Analystin</a:t>
              </a:r>
            </a:p>
            <a:p>
              <a:r>
                <a:rPr lang="de-DE" dirty="0"/>
                <a:t>KI Strategie Expertin</a:t>
              </a:r>
            </a:p>
            <a:p>
              <a:r>
                <a:rPr lang="de-DE" i="1" dirty="0">
                  <a:hlinkClick r:id="rId4"/>
                </a:rPr>
                <a:t>irina.weiss@technologique.de</a:t>
              </a:r>
              <a:endParaRPr lang="de-DE" i="1" dirty="0"/>
            </a:p>
            <a:p>
              <a:r>
                <a:rPr lang="de-DE" i="1" dirty="0"/>
                <a:t>0157 - 71834243</a:t>
              </a:r>
              <a:endParaRPr lang="en-US" i="1" dirty="0"/>
            </a:p>
          </p:txBody>
        </p:sp>
        <p:pic>
          <p:nvPicPr>
            <p:cNvPr id="8" name="Picture 7">
              <a:extLst>
                <a:ext uri="{FF2B5EF4-FFF2-40B4-BE49-F238E27FC236}">
                  <a16:creationId xmlns:a16="http://schemas.microsoft.com/office/drawing/2014/main" id="{86A9320D-E65F-3EC6-F0A3-466D6B4A7531}"/>
                </a:ext>
              </a:extLst>
            </p:cNvPr>
            <p:cNvPicPr>
              <a:picLocks noChangeAspect="1"/>
            </p:cNvPicPr>
            <p:nvPr/>
          </p:nvPicPr>
          <p:blipFill>
            <a:blip r:embed="rId5"/>
            <a:stretch>
              <a:fillRect/>
            </a:stretch>
          </p:blipFill>
          <p:spPr>
            <a:xfrm>
              <a:off x="158601" y="4360394"/>
              <a:ext cx="1114581" cy="1157449"/>
            </a:xfrm>
            <a:prstGeom prst="rect">
              <a:avLst/>
            </a:prstGeom>
          </p:spPr>
        </p:pic>
      </p:grpSp>
      <p:pic>
        <p:nvPicPr>
          <p:cNvPr id="10" name="Picture 9" descr="A person in a suit and tie&#10;&#10;Description automatically generated">
            <a:extLst>
              <a:ext uri="{FF2B5EF4-FFF2-40B4-BE49-F238E27FC236}">
                <a16:creationId xmlns:a16="http://schemas.microsoft.com/office/drawing/2014/main" id="{1E751B2A-17F3-97F2-3328-FBA27D7089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918" y="2012331"/>
            <a:ext cx="1905000" cy="1905000"/>
          </a:xfrm>
          <a:prstGeom prst="rect">
            <a:avLst/>
          </a:prstGeom>
        </p:spPr>
      </p:pic>
      <p:grpSp>
        <p:nvGrpSpPr>
          <p:cNvPr id="15" name="Group 14">
            <a:extLst>
              <a:ext uri="{FF2B5EF4-FFF2-40B4-BE49-F238E27FC236}">
                <a16:creationId xmlns:a16="http://schemas.microsoft.com/office/drawing/2014/main" id="{ECEE743D-9349-0388-6397-DF8048BF05D8}"/>
              </a:ext>
            </a:extLst>
          </p:cNvPr>
          <p:cNvGrpSpPr/>
          <p:nvPr/>
        </p:nvGrpSpPr>
        <p:grpSpPr>
          <a:xfrm>
            <a:off x="6461408" y="4053919"/>
            <a:ext cx="4534618" cy="1754326"/>
            <a:chOff x="6580280" y="3868864"/>
            <a:chExt cx="4534618" cy="1754326"/>
          </a:xfrm>
        </p:grpSpPr>
        <p:sp>
          <p:nvSpPr>
            <p:cNvPr id="11" name="TextBox 10">
              <a:extLst>
                <a:ext uri="{FF2B5EF4-FFF2-40B4-BE49-F238E27FC236}">
                  <a16:creationId xmlns:a16="http://schemas.microsoft.com/office/drawing/2014/main" id="{76A9C0BD-4765-4E67-0657-6A2ECA06D200}"/>
                </a:ext>
              </a:extLst>
            </p:cNvPr>
            <p:cNvSpPr txBox="1"/>
            <p:nvPr/>
          </p:nvSpPr>
          <p:spPr>
            <a:xfrm>
              <a:off x="7766545" y="3868864"/>
              <a:ext cx="3348353" cy="1754326"/>
            </a:xfrm>
            <a:prstGeom prst="rect">
              <a:avLst/>
            </a:prstGeom>
            <a:noFill/>
          </p:spPr>
          <p:txBody>
            <a:bodyPr wrap="none" rtlCol="0">
              <a:spAutoFit/>
            </a:bodyPr>
            <a:lstStyle/>
            <a:p>
              <a:r>
                <a:rPr lang="de-DE" dirty="0"/>
                <a:t>         Tobias Weiß</a:t>
              </a:r>
            </a:p>
            <a:p>
              <a:pPr algn="ctr"/>
              <a:endParaRPr lang="de-DE" dirty="0"/>
            </a:p>
            <a:p>
              <a:r>
                <a:rPr lang="en-US" dirty="0"/>
                <a:t>Software Architekt</a:t>
              </a:r>
            </a:p>
            <a:p>
              <a:r>
                <a:rPr lang="en-US" dirty="0"/>
                <a:t>Cloud und KI </a:t>
              </a:r>
              <a:r>
                <a:rPr lang="en-US" dirty="0" err="1"/>
                <a:t>Strategie</a:t>
              </a:r>
              <a:r>
                <a:rPr lang="en-US" dirty="0"/>
                <a:t> </a:t>
              </a:r>
              <a:r>
                <a:rPr lang="en-US" dirty="0" err="1"/>
                <a:t>Experte</a:t>
              </a:r>
              <a:endParaRPr lang="en-US" dirty="0"/>
            </a:p>
            <a:p>
              <a:r>
                <a:rPr lang="de-DE" i="1" dirty="0">
                  <a:hlinkClick r:id="rId7"/>
                </a:rPr>
                <a:t>tobias.weiss@technologique.de</a:t>
              </a:r>
              <a:endParaRPr lang="de-DE" i="1" dirty="0"/>
            </a:p>
            <a:p>
              <a:r>
                <a:rPr lang="de-DE" i="1" dirty="0"/>
                <a:t>0172 - 8762710</a:t>
              </a:r>
              <a:endParaRPr lang="en-US" i="1" dirty="0"/>
            </a:p>
          </p:txBody>
        </p:sp>
        <p:pic>
          <p:nvPicPr>
            <p:cNvPr id="14" name="Picture 13">
              <a:extLst>
                <a:ext uri="{FF2B5EF4-FFF2-40B4-BE49-F238E27FC236}">
                  <a16:creationId xmlns:a16="http://schemas.microsoft.com/office/drawing/2014/main" id="{F0924D96-22A3-EE6F-1736-3166DD5EFFC2}"/>
                </a:ext>
              </a:extLst>
            </p:cNvPr>
            <p:cNvPicPr>
              <a:picLocks noChangeAspect="1"/>
            </p:cNvPicPr>
            <p:nvPr/>
          </p:nvPicPr>
          <p:blipFill>
            <a:blip r:embed="rId8"/>
            <a:stretch>
              <a:fillRect/>
            </a:stretch>
          </p:blipFill>
          <p:spPr>
            <a:xfrm>
              <a:off x="6580280" y="4434285"/>
              <a:ext cx="1169280" cy="1159200"/>
            </a:xfrm>
            <a:prstGeom prst="rect">
              <a:avLst/>
            </a:prstGeom>
          </p:spPr>
        </p:pic>
      </p:grpSp>
      <p:pic>
        <p:nvPicPr>
          <p:cNvPr id="7" name="Picture 6" descr="A logo with a black background&#10;&#10;Description automatically generated">
            <a:extLst>
              <a:ext uri="{FF2B5EF4-FFF2-40B4-BE49-F238E27FC236}">
                <a16:creationId xmlns:a16="http://schemas.microsoft.com/office/drawing/2014/main" id="{8F4988E1-EAD6-23D3-128C-BC50259AAE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311475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4E65-811A-6DFE-5720-C80DEB3635F7}"/>
              </a:ext>
            </a:extLst>
          </p:cNvPr>
          <p:cNvSpPr>
            <a:spLocks noGrp="1"/>
          </p:cNvSpPr>
          <p:nvPr>
            <p:ph type="title"/>
          </p:nvPr>
        </p:nvSpPr>
        <p:spPr>
          <a:xfrm>
            <a:off x="838200" y="365125"/>
            <a:ext cx="10515600" cy="467213"/>
          </a:xfrm>
        </p:spPr>
        <p:txBody>
          <a:bodyPr>
            <a:noAutofit/>
          </a:bodyPr>
          <a:lstStyle/>
          <a:p>
            <a:pPr algn="ctr"/>
            <a:r>
              <a:rPr lang="de-DE" sz="3600" dirty="0">
                <a:solidFill>
                  <a:srgbClr val="C00000"/>
                </a:solidFill>
              </a:rPr>
              <a:t>Beispiele für offensichtliche KI</a:t>
            </a:r>
            <a:endParaRPr lang="en-US" sz="3600" dirty="0">
              <a:solidFill>
                <a:srgbClr val="C00000"/>
              </a:solidFill>
            </a:endParaRPr>
          </a:p>
        </p:txBody>
      </p:sp>
      <p:pic>
        <p:nvPicPr>
          <p:cNvPr id="5" name="Content Placeholder 4" descr="A black round device with a round top&#10;&#10;Description automatically generated">
            <a:extLst>
              <a:ext uri="{FF2B5EF4-FFF2-40B4-BE49-F238E27FC236}">
                <a16:creationId xmlns:a16="http://schemas.microsoft.com/office/drawing/2014/main" id="{788ADEFB-876C-A0E7-E287-D27161395D7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4365" y="1985949"/>
            <a:ext cx="1415385" cy="1061539"/>
          </a:xfrm>
        </p:spPr>
      </p:pic>
      <p:sp>
        <p:nvSpPr>
          <p:cNvPr id="7" name="TextBox 6">
            <a:extLst>
              <a:ext uri="{FF2B5EF4-FFF2-40B4-BE49-F238E27FC236}">
                <a16:creationId xmlns:a16="http://schemas.microsoft.com/office/drawing/2014/main" id="{DB92DD23-B684-5460-2EAB-AA7034406A13}"/>
              </a:ext>
            </a:extLst>
          </p:cNvPr>
          <p:cNvSpPr txBox="1"/>
          <p:nvPr/>
        </p:nvSpPr>
        <p:spPr>
          <a:xfrm>
            <a:off x="1141951" y="1214805"/>
            <a:ext cx="2175680" cy="369332"/>
          </a:xfrm>
          <a:prstGeom prst="rect">
            <a:avLst/>
          </a:prstGeom>
          <a:noFill/>
        </p:spPr>
        <p:txBody>
          <a:bodyPr wrap="square">
            <a:spAutoFit/>
          </a:bodyPr>
          <a:lstStyle>
            <a:defPPr>
              <a:defRPr lang="en-US"/>
            </a:defPPr>
            <a:lvl1pPr>
              <a:defRPr/>
            </a:lvl1pPr>
          </a:lstStyle>
          <a:p>
            <a:r>
              <a:rPr lang="de-DE" b="1" dirty="0"/>
              <a:t>Sprachassistenten</a:t>
            </a:r>
            <a:endParaRPr lang="en-US" b="1" dirty="0"/>
          </a:p>
        </p:txBody>
      </p:sp>
      <p:pic>
        <p:nvPicPr>
          <p:cNvPr id="9" name="Picture 8" descr="A white background with a black and white circle&#10;&#10;Description automatically generated with medium confidence">
            <a:extLst>
              <a:ext uri="{FF2B5EF4-FFF2-40B4-BE49-F238E27FC236}">
                <a16:creationId xmlns:a16="http://schemas.microsoft.com/office/drawing/2014/main" id="{0E1CD9B9-1BB3-4192-D4FA-46D2DFC78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619" y="1995772"/>
            <a:ext cx="1436953" cy="3114513"/>
          </a:xfrm>
          <a:prstGeom prst="rect">
            <a:avLst/>
          </a:prstGeom>
          <a:ln w="3175">
            <a:solidFill>
              <a:schemeClr val="tx1"/>
            </a:solidFill>
          </a:ln>
        </p:spPr>
      </p:pic>
      <p:pic>
        <p:nvPicPr>
          <p:cNvPr id="11" name="Picture 10" descr="A close-up of a microphone&#10;&#10;Description automatically generated">
            <a:extLst>
              <a:ext uri="{FF2B5EF4-FFF2-40B4-BE49-F238E27FC236}">
                <a16:creationId xmlns:a16="http://schemas.microsoft.com/office/drawing/2014/main" id="{B972D7BB-715F-ACBC-F5A3-1DEBA3188F1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29933" y="3078272"/>
            <a:ext cx="1351311" cy="1010546"/>
          </a:xfrm>
          <a:prstGeom prst="rect">
            <a:avLst/>
          </a:prstGeom>
        </p:spPr>
      </p:pic>
      <p:pic>
        <p:nvPicPr>
          <p:cNvPr id="14" name="Picture 13" descr="A close up of a car&#10;&#10;Description automatically generated">
            <a:extLst>
              <a:ext uri="{FF2B5EF4-FFF2-40B4-BE49-F238E27FC236}">
                <a16:creationId xmlns:a16="http://schemas.microsoft.com/office/drawing/2014/main" id="{80260C3D-E291-B025-6FC2-731F60576CA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52119" t="20613" r="17075"/>
          <a:stretch/>
        </p:blipFill>
        <p:spPr>
          <a:xfrm>
            <a:off x="1175423" y="3776843"/>
            <a:ext cx="1066753" cy="1438429"/>
          </a:xfrm>
          <a:prstGeom prst="rect">
            <a:avLst/>
          </a:prstGeom>
        </p:spPr>
      </p:pic>
      <p:sp>
        <p:nvSpPr>
          <p:cNvPr id="17" name="TextBox 16">
            <a:extLst>
              <a:ext uri="{FF2B5EF4-FFF2-40B4-BE49-F238E27FC236}">
                <a16:creationId xmlns:a16="http://schemas.microsoft.com/office/drawing/2014/main" id="{97F5FF7E-6077-A64B-5044-3AF5BA5711B0}"/>
              </a:ext>
            </a:extLst>
          </p:cNvPr>
          <p:cNvSpPr txBox="1"/>
          <p:nvPr/>
        </p:nvSpPr>
        <p:spPr>
          <a:xfrm>
            <a:off x="4818185" y="1260971"/>
            <a:ext cx="2480098" cy="369332"/>
          </a:xfrm>
          <a:prstGeom prst="rect">
            <a:avLst/>
          </a:prstGeom>
          <a:noFill/>
        </p:spPr>
        <p:txBody>
          <a:bodyPr wrap="square">
            <a:spAutoFit/>
          </a:bodyPr>
          <a:lstStyle>
            <a:defPPr>
              <a:defRPr lang="en-US"/>
            </a:defPPr>
          </a:lstStyle>
          <a:p>
            <a:r>
              <a:rPr lang="en-US" b="1" dirty="0"/>
              <a:t>Smart Home Devices</a:t>
            </a:r>
          </a:p>
        </p:txBody>
      </p:sp>
      <p:pic>
        <p:nvPicPr>
          <p:cNvPr id="19" name="Picture 18" descr="A black and silver robotic vacuum&#10;&#10;Description automatically generated">
            <a:extLst>
              <a:ext uri="{FF2B5EF4-FFF2-40B4-BE49-F238E27FC236}">
                <a16:creationId xmlns:a16="http://schemas.microsoft.com/office/drawing/2014/main" id="{682014A1-B40D-FEA2-CA12-D7564510F92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885927" y="1772030"/>
            <a:ext cx="1338186" cy="751933"/>
          </a:xfrm>
          <a:prstGeom prst="rect">
            <a:avLst/>
          </a:prstGeom>
        </p:spPr>
      </p:pic>
      <p:pic>
        <p:nvPicPr>
          <p:cNvPr id="25" name="Picture 24" descr="A white and purple light bulb&#10;&#10;Description automatically generated">
            <a:extLst>
              <a:ext uri="{FF2B5EF4-FFF2-40B4-BE49-F238E27FC236}">
                <a16:creationId xmlns:a16="http://schemas.microsoft.com/office/drawing/2014/main" id="{B86DCE90-C6CC-4DCE-795E-74805FBEBA16}"/>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13694" r="18302"/>
          <a:stretch/>
        </p:blipFill>
        <p:spPr>
          <a:xfrm>
            <a:off x="6156020" y="1967776"/>
            <a:ext cx="1323705" cy="1082247"/>
          </a:xfrm>
          <a:prstGeom prst="rect">
            <a:avLst/>
          </a:prstGeom>
        </p:spPr>
      </p:pic>
      <p:pic>
        <p:nvPicPr>
          <p:cNvPr id="28" name="Picture 27" descr="A logo of a google map&#10;&#10;Description automatically generated">
            <a:extLst>
              <a:ext uri="{FF2B5EF4-FFF2-40B4-BE49-F238E27FC236}">
                <a16:creationId xmlns:a16="http://schemas.microsoft.com/office/drawing/2014/main" id="{E396139F-313A-3033-2083-6395235BE0D0}"/>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097997" y="4359458"/>
            <a:ext cx="998003" cy="898593"/>
          </a:xfrm>
          <a:prstGeom prst="rect">
            <a:avLst/>
          </a:prstGeom>
        </p:spPr>
      </p:pic>
      <p:sp>
        <p:nvSpPr>
          <p:cNvPr id="30" name="TextBox 29">
            <a:extLst>
              <a:ext uri="{FF2B5EF4-FFF2-40B4-BE49-F238E27FC236}">
                <a16:creationId xmlns:a16="http://schemas.microsoft.com/office/drawing/2014/main" id="{3913B13D-CEEF-006D-3AAB-71A4794F0F76}"/>
              </a:ext>
            </a:extLst>
          </p:cNvPr>
          <p:cNvSpPr txBox="1"/>
          <p:nvPr/>
        </p:nvSpPr>
        <p:spPr>
          <a:xfrm>
            <a:off x="5064434" y="3741636"/>
            <a:ext cx="2332892" cy="369332"/>
          </a:xfrm>
          <a:prstGeom prst="rect">
            <a:avLst/>
          </a:prstGeom>
          <a:noFill/>
        </p:spPr>
        <p:txBody>
          <a:bodyPr wrap="square">
            <a:spAutoFit/>
          </a:bodyPr>
          <a:lstStyle>
            <a:defPPr>
              <a:defRPr lang="en-US"/>
            </a:defPPr>
          </a:lstStyle>
          <a:p>
            <a:r>
              <a:rPr lang="de-DE" b="1" dirty="0"/>
              <a:t>N</a:t>
            </a:r>
            <a:r>
              <a:rPr lang="en-US" b="1" dirty="0"/>
              <a:t>avigation</a:t>
            </a:r>
          </a:p>
        </p:txBody>
      </p:sp>
      <p:pic>
        <p:nvPicPr>
          <p:cNvPr id="32" name="Picture 31" descr="A screen shot of a phone&#10;&#10;Description automatically generated">
            <a:extLst>
              <a:ext uri="{FF2B5EF4-FFF2-40B4-BE49-F238E27FC236}">
                <a16:creationId xmlns:a16="http://schemas.microsoft.com/office/drawing/2014/main" id="{9DDF29E8-03CC-46D2-EFCE-C8B4C7F62E81}"/>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6380830" y="3757786"/>
            <a:ext cx="1098895" cy="1957802"/>
          </a:xfrm>
          <a:prstGeom prst="rect">
            <a:avLst/>
          </a:prstGeom>
        </p:spPr>
      </p:pic>
      <p:pic>
        <p:nvPicPr>
          <p:cNvPr id="35" name="Picture 34" descr="A steering wheel and a screen in a car">
            <a:extLst>
              <a:ext uri="{FF2B5EF4-FFF2-40B4-BE49-F238E27FC236}">
                <a16:creationId xmlns:a16="http://schemas.microsoft.com/office/drawing/2014/main" id="{39097FED-422C-73FB-4D56-6E6A102EAECA}"/>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5089750" y="5441656"/>
            <a:ext cx="2307576" cy="1299165"/>
          </a:xfrm>
          <a:prstGeom prst="rect">
            <a:avLst/>
          </a:prstGeom>
        </p:spPr>
      </p:pic>
      <p:sp>
        <p:nvSpPr>
          <p:cNvPr id="36" name="TextBox 35">
            <a:extLst>
              <a:ext uri="{FF2B5EF4-FFF2-40B4-BE49-F238E27FC236}">
                <a16:creationId xmlns:a16="http://schemas.microsoft.com/office/drawing/2014/main" id="{E33130BE-A337-8E8F-32A0-328D6D5E823A}"/>
              </a:ext>
            </a:extLst>
          </p:cNvPr>
          <p:cNvSpPr txBox="1"/>
          <p:nvPr/>
        </p:nvSpPr>
        <p:spPr>
          <a:xfrm>
            <a:off x="8798837" y="1260971"/>
            <a:ext cx="2480098" cy="369332"/>
          </a:xfrm>
          <a:prstGeom prst="rect">
            <a:avLst/>
          </a:prstGeom>
          <a:noFill/>
        </p:spPr>
        <p:txBody>
          <a:bodyPr wrap="square">
            <a:spAutoFit/>
          </a:bodyPr>
          <a:lstStyle>
            <a:defPPr>
              <a:defRPr lang="en-US"/>
            </a:defPPr>
          </a:lstStyle>
          <a:p>
            <a:r>
              <a:rPr lang="de-DE" b="1" dirty="0"/>
              <a:t>P</a:t>
            </a:r>
            <a:r>
              <a:rPr lang="en-US" b="1" dirty="0" err="1"/>
              <a:t>ersonalisierungen</a:t>
            </a:r>
            <a:endParaRPr lang="en-US" b="1" dirty="0"/>
          </a:p>
        </p:txBody>
      </p:sp>
      <p:pic>
        <p:nvPicPr>
          <p:cNvPr id="38" name="Picture 37" descr="A logo of a company&#10;&#10;Description automatically generated">
            <a:extLst>
              <a:ext uri="{FF2B5EF4-FFF2-40B4-BE49-F238E27FC236}">
                <a16:creationId xmlns:a16="http://schemas.microsoft.com/office/drawing/2014/main" id="{915E42E7-60AA-880B-6569-43700CD3ABBD}"/>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8496427" y="1862503"/>
            <a:ext cx="998003" cy="523952"/>
          </a:xfrm>
          <a:prstGeom prst="rect">
            <a:avLst/>
          </a:prstGeom>
        </p:spPr>
      </p:pic>
      <p:pic>
        <p:nvPicPr>
          <p:cNvPr id="41" name="Picture 40" descr="A logo on a black background&#10;&#10;Description automatically generated">
            <a:extLst>
              <a:ext uri="{FF2B5EF4-FFF2-40B4-BE49-F238E27FC236}">
                <a16:creationId xmlns:a16="http://schemas.microsoft.com/office/drawing/2014/main" id="{D038600C-8134-1B6B-86F8-FE6E64DC1902}"/>
              </a:ext>
            </a:extLst>
          </p:cNvPr>
          <p:cNvPicPr>
            <a:picLocks noChangeAspect="1"/>
          </p:cNvPicPr>
          <p:nvPr/>
        </p:nvPicPr>
        <p:blipFill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t="33249" b="27597"/>
          <a:stretch/>
        </p:blipFill>
        <p:spPr>
          <a:xfrm>
            <a:off x="9988884" y="2246923"/>
            <a:ext cx="1338186" cy="523952"/>
          </a:xfrm>
          <a:prstGeom prst="rect">
            <a:avLst/>
          </a:prstGeom>
        </p:spPr>
      </p:pic>
      <p:sp>
        <p:nvSpPr>
          <p:cNvPr id="42" name="TextBox 41">
            <a:extLst>
              <a:ext uri="{FF2B5EF4-FFF2-40B4-BE49-F238E27FC236}">
                <a16:creationId xmlns:a16="http://schemas.microsoft.com/office/drawing/2014/main" id="{0B1538BF-D535-E668-C37B-DA97ED6F8FFD}"/>
              </a:ext>
            </a:extLst>
          </p:cNvPr>
          <p:cNvSpPr txBox="1"/>
          <p:nvPr/>
        </p:nvSpPr>
        <p:spPr>
          <a:xfrm>
            <a:off x="-46912" y="6660524"/>
            <a:ext cx="3605484" cy="230832"/>
          </a:xfrm>
          <a:prstGeom prst="rect">
            <a:avLst/>
          </a:prstGeom>
          <a:noFill/>
        </p:spPr>
        <p:txBody>
          <a:bodyPr wrap="square" rtlCol="0">
            <a:spAutoFit/>
          </a:bodyPr>
          <a:lstStyle/>
          <a:p>
            <a:r>
              <a:rPr lang="en-US" sz="900" dirty="0">
                <a:hlinkClick r:id="rId23" tooltip="https://publiktu.blogspot.com/2018/06/que-es-una-startup.html"/>
              </a:rPr>
              <a:t>These Photo</a:t>
            </a:r>
            <a:r>
              <a:rPr lang="en-US" sz="900" dirty="0"/>
              <a:t>s by Unknown Author is licensed under </a:t>
            </a:r>
            <a:r>
              <a:rPr lang="en-US" sz="900" dirty="0">
                <a:hlinkClick r:id="rId24" tooltip="https://creativecommons.org/licenses/by-nc-nd/3.0/"/>
              </a:rPr>
              <a:t>CC BY-NC-ND</a:t>
            </a:r>
            <a:endParaRPr lang="en-US" sz="900" dirty="0"/>
          </a:p>
        </p:txBody>
      </p:sp>
      <p:pic>
        <p:nvPicPr>
          <p:cNvPr id="44" name="Picture 43" descr="A red text on a black background">
            <a:extLst>
              <a:ext uri="{FF2B5EF4-FFF2-40B4-BE49-F238E27FC236}">
                <a16:creationId xmlns:a16="http://schemas.microsoft.com/office/drawing/2014/main" id="{2440D362-E240-4AE6-6A5E-28E8C2067229}"/>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tretch>
            <a:fillRect/>
          </a:stretch>
        </p:blipFill>
        <p:spPr>
          <a:xfrm>
            <a:off x="9589477" y="1641204"/>
            <a:ext cx="1260684" cy="709135"/>
          </a:xfrm>
          <a:prstGeom prst="rect">
            <a:avLst/>
          </a:prstGeom>
        </p:spPr>
      </p:pic>
      <p:pic>
        <p:nvPicPr>
          <p:cNvPr id="47" name="Picture 46" descr="A green circle with black lines&#10;&#10;Description automatically generated">
            <a:extLst>
              <a:ext uri="{FF2B5EF4-FFF2-40B4-BE49-F238E27FC236}">
                <a16:creationId xmlns:a16="http://schemas.microsoft.com/office/drawing/2014/main" id="{FECC17C7-E4B8-1524-2537-5AF47C200C3F}"/>
              </a:ext>
            </a:extLst>
          </p:cNvPr>
          <p:cNvPicPr>
            <a:picLocks noChangeAspect="1"/>
          </p:cNvPicPr>
          <p:nvPr/>
        </p:nvPicPr>
        <p:blipFill>
          <a:blip r:embed="rId27">
            <a:extLs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a:off x="11201433" y="1672761"/>
            <a:ext cx="677578" cy="677578"/>
          </a:xfrm>
          <a:prstGeom prst="rect">
            <a:avLst/>
          </a:prstGeom>
        </p:spPr>
      </p:pic>
      <p:pic>
        <p:nvPicPr>
          <p:cNvPr id="50" name="Picture 49" descr="A couple of icons with people walking in the background&#10;&#10;Description automatically generated">
            <a:extLst>
              <a:ext uri="{FF2B5EF4-FFF2-40B4-BE49-F238E27FC236}">
                <a16:creationId xmlns:a16="http://schemas.microsoft.com/office/drawing/2014/main" id="{A3E5E85F-583B-319E-B017-9AC4EB26D8BB}"/>
              </a:ext>
            </a:extLst>
          </p:cNvPr>
          <p:cNvPicPr>
            <a:picLocks noChangeAspect="1"/>
          </p:cNvPicPr>
          <p:nvPr/>
        </p:nvPicPr>
        <p:blipFill>
          <a:blip r:embed="rId29">
            <a:extLst>
              <a:ext uri="{28A0092B-C50C-407E-A947-70E740481C1C}">
                <a14:useLocalDpi xmlns:a14="http://schemas.microsoft.com/office/drawing/2010/main" val="0"/>
              </a:ext>
              <a:ext uri="{837473B0-CC2E-450A-ABE3-18F120FF3D39}">
                <a1611:picAttrSrcUrl xmlns:a1611="http://schemas.microsoft.com/office/drawing/2016/11/main" r:id="rId30"/>
              </a:ext>
            </a:extLst>
          </a:blip>
          <a:stretch>
            <a:fillRect/>
          </a:stretch>
        </p:blipFill>
        <p:spPr>
          <a:xfrm>
            <a:off x="8607845" y="2739062"/>
            <a:ext cx="1611974" cy="843714"/>
          </a:xfrm>
          <a:prstGeom prst="rect">
            <a:avLst/>
          </a:prstGeom>
        </p:spPr>
      </p:pic>
      <p:pic>
        <p:nvPicPr>
          <p:cNvPr id="53" name="Picture 52" descr="A close-up of a logo&#10;&#10;Description automatically generated">
            <a:extLst>
              <a:ext uri="{FF2B5EF4-FFF2-40B4-BE49-F238E27FC236}">
                <a16:creationId xmlns:a16="http://schemas.microsoft.com/office/drawing/2014/main" id="{3664743F-8BD7-4113-ABA7-D4A8599E1C74}"/>
              </a:ext>
            </a:extLst>
          </p:cNvPr>
          <p:cNvPicPr>
            <a:picLocks noChangeAspect="1"/>
          </p:cNvPicPr>
          <p:nvPr/>
        </p:nvPicPr>
        <p:blipFill rotWithShape="1">
          <a:blip r:embed="rId31">
            <a:extLst>
              <a:ext uri="{28A0092B-C50C-407E-A947-70E740481C1C}">
                <a14:useLocalDpi xmlns:a14="http://schemas.microsoft.com/office/drawing/2010/main" val="0"/>
              </a:ext>
              <a:ext uri="{837473B0-CC2E-450A-ABE3-18F120FF3D39}">
                <a1611:picAttrSrcUrl xmlns:a1611="http://schemas.microsoft.com/office/drawing/2016/11/main" r:id="rId32"/>
              </a:ext>
            </a:extLst>
          </a:blip>
          <a:srcRect t="22188" b="29826"/>
          <a:stretch/>
        </p:blipFill>
        <p:spPr>
          <a:xfrm>
            <a:off x="8607845" y="3750067"/>
            <a:ext cx="2373105" cy="484910"/>
          </a:xfrm>
          <a:prstGeom prst="rect">
            <a:avLst/>
          </a:prstGeom>
        </p:spPr>
      </p:pic>
      <p:pic>
        <p:nvPicPr>
          <p:cNvPr id="4" name="Picture 3" descr="A white logo on a blue background&#10;&#10;Description automatically generated">
            <a:extLst>
              <a:ext uri="{FF2B5EF4-FFF2-40B4-BE49-F238E27FC236}">
                <a16:creationId xmlns:a16="http://schemas.microsoft.com/office/drawing/2014/main" id="{DC80B4F0-0279-14C0-A8CA-B8BA021432B6}"/>
              </a:ext>
            </a:extLst>
          </p:cNvPr>
          <p:cNvPicPr>
            <a:picLocks noChangeAspect="1"/>
          </p:cNvPicPr>
          <p:nvPr/>
        </p:nvPicPr>
        <p:blipFill>
          <a:blip r:embed="rId33">
            <a:extLst>
              <a:ext uri="{28A0092B-C50C-407E-A947-70E740481C1C}">
                <a14:useLocalDpi xmlns:a14="http://schemas.microsoft.com/office/drawing/2010/main" val="0"/>
              </a:ext>
              <a:ext uri="{837473B0-CC2E-450A-ABE3-18F120FF3D39}">
                <a1611:picAttrSrcUrl xmlns:a1611="http://schemas.microsoft.com/office/drawing/2016/11/main" r:id="rId34"/>
              </a:ext>
            </a:extLst>
          </a:blip>
          <a:stretch>
            <a:fillRect/>
          </a:stretch>
        </p:blipFill>
        <p:spPr>
          <a:xfrm>
            <a:off x="8652884" y="5934797"/>
            <a:ext cx="806024" cy="806024"/>
          </a:xfrm>
          <a:prstGeom prst="rect">
            <a:avLst/>
          </a:prstGeom>
        </p:spPr>
      </p:pic>
      <p:sp>
        <p:nvSpPr>
          <p:cNvPr id="6" name="TextBox 5">
            <a:extLst>
              <a:ext uri="{FF2B5EF4-FFF2-40B4-BE49-F238E27FC236}">
                <a16:creationId xmlns:a16="http://schemas.microsoft.com/office/drawing/2014/main" id="{192E331C-AD1D-B6F4-72F3-BCEC1CCB49DC}"/>
              </a:ext>
            </a:extLst>
          </p:cNvPr>
          <p:cNvSpPr txBox="1"/>
          <p:nvPr/>
        </p:nvSpPr>
        <p:spPr>
          <a:xfrm>
            <a:off x="8688406" y="6769842"/>
            <a:ext cx="46383" cy="6463308"/>
          </a:xfrm>
          <a:prstGeom prst="rect">
            <a:avLst/>
          </a:prstGeom>
          <a:noFill/>
        </p:spPr>
        <p:txBody>
          <a:bodyPr wrap="square" rtlCol="0">
            <a:spAutoFit/>
          </a:bodyPr>
          <a:lstStyle/>
          <a:p>
            <a:r>
              <a:rPr lang="en-US" sz="900">
                <a:hlinkClick r:id="rId34" tooltip="https://en.wikipedia.org/wiki/ChatGPT"/>
              </a:rPr>
              <a:t>This Photo</a:t>
            </a:r>
            <a:r>
              <a:rPr lang="en-US" sz="900"/>
              <a:t> by Unknown Author is licensed under </a:t>
            </a:r>
            <a:r>
              <a:rPr lang="en-US" sz="900">
                <a:hlinkClick r:id="rId35" tooltip="https://creativecommons.org/licenses/by-sa/3.0/"/>
              </a:rPr>
              <a:t>CC BY-SA</a:t>
            </a:r>
            <a:endParaRPr lang="en-US" sz="900"/>
          </a:p>
        </p:txBody>
      </p:sp>
      <p:pic>
        <p:nvPicPr>
          <p:cNvPr id="13" name="Picture 12" descr="A logo with a rainbow colored logo&#10;&#10;Description automatically generated">
            <a:extLst>
              <a:ext uri="{FF2B5EF4-FFF2-40B4-BE49-F238E27FC236}">
                <a16:creationId xmlns:a16="http://schemas.microsoft.com/office/drawing/2014/main" id="{66D81708-6C5B-B41A-94D6-A2ED5CDB3D2B}"/>
              </a:ext>
            </a:extLst>
          </p:cNvPr>
          <p:cNvPicPr>
            <a:picLocks noChangeAspect="1"/>
          </p:cNvPicPr>
          <p:nvPr/>
        </p:nvPicPr>
        <p:blipFill>
          <a:blip r:embed="rId36">
            <a:extLst>
              <a:ext uri="{28A0092B-C50C-407E-A947-70E740481C1C}">
                <a14:useLocalDpi xmlns:a14="http://schemas.microsoft.com/office/drawing/2010/main" val="0"/>
              </a:ext>
              <a:ext uri="{837473B0-CC2E-450A-ABE3-18F120FF3D39}">
                <a1611:picAttrSrcUrl xmlns:a1611="http://schemas.microsoft.com/office/drawing/2016/11/main" r:id="rId37"/>
              </a:ext>
            </a:extLst>
          </a:blip>
          <a:stretch>
            <a:fillRect/>
          </a:stretch>
        </p:blipFill>
        <p:spPr>
          <a:xfrm>
            <a:off x="9582581" y="5938871"/>
            <a:ext cx="1425690" cy="801950"/>
          </a:xfrm>
          <a:prstGeom prst="rect">
            <a:avLst/>
          </a:prstGeom>
        </p:spPr>
      </p:pic>
      <p:pic>
        <p:nvPicPr>
          <p:cNvPr id="16" name="Picture 15">
            <a:extLst>
              <a:ext uri="{FF2B5EF4-FFF2-40B4-BE49-F238E27FC236}">
                <a16:creationId xmlns:a16="http://schemas.microsoft.com/office/drawing/2014/main" id="{85EE8094-C7CD-12C0-7EF4-464A672136BD}"/>
              </a:ext>
            </a:extLst>
          </p:cNvPr>
          <p:cNvPicPr>
            <a:picLocks noChangeAspect="1"/>
          </p:cNvPicPr>
          <p:nvPr/>
        </p:nvPicPr>
        <p:blipFill rotWithShape="1">
          <a:blip r:embed="rId38"/>
          <a:srcRect t="28002" r="-2561" b="23585"/>
          <a:stretch/>
        </p:blipFill>
        <p:spPr>
          <a:xfrm>
            <a:off x="10467882" y="4234977"/>
            <a:ext cx="1641188" cy="723985"/>
          </a:xfrm>
          <a:prstGeom prst="rect">
            <a:avLst/>
          </a:prstGeom>
        </p:spPr>
      </p:pic>
      <p:pic>
        <p:nvPicPr>
          <p:cNvPr id="22" name="Picture 21" descr="A cartoon of a person sitting in a yoga pose&#10;&#10;Description automatically generated">
            <a:extLst>
              <a:ext uri="{FF2B5EF4-FFF2-40B4-BE49-F238E27FC236}">
                <a16:creationId xmlns:a16="http://schemas.microsoft.com/office/drawing/2014/main" id="{CFC81902-9795-EDE2-B690-B3B23F97606E}"/>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8201606" y="4409855"/>
            <a:ext cx="2257816" cy="1187174"/>
          </a:xfrm>
          <a:prstGeom prst="rect">
            <a:avLst/>
          </a:prstGeom>
        </p:spPr>
      </p:pic>
      <p:sp>
        <p:nvSpPr>
          <p:cNvPr id="23" name="TextBox 22">
            <a:extLst>
              <a:ext uri="{FF2B5EF4-FFF2-40B4-BE49-F238E27FC236}">
                <a16:creationId xmlns:a16="http://schemas.microsoft.com/office/drawing/2014/main" id="{15777729-33AF-2B88-6B18-1DD1309FB3D4}"/>
              </a:ext>
            </a:extLst>
          </p:cNvPr>
          <p:cNvSpPr txBox="1"/>
          <p:nvPr/>
        </p:nvSpPr>
        <p:spPr>
          <a:xfrm>
            <a:off x="8808378" y="5530922"/>
            <a:ext cx="2480098" cy="369332"/>
          </a:xfrm>
          <a:prstGeom prst="rect">
            <a:avLst/>
          </a:prstGeom>
          <a:noFill/>
        </p:spPr>
        <p:txBody>
          <a:bodyPr wrap="square">
            <a:spAutoFit/>
          </a:bodyPr>
          <a:lstStyle>
            <a:defPPr>
              <a:defRPr lang="en-US"/>
            </a:defPPr>
          </a:lstStyle>
          <a:p>
            <a:r>
              <a:rPr lang="de-DE" b="1" dirty="0" err="1"/>
              <a:t>GenAI</a:t>
            </a:r>
            <a:r>
              <a:rPr lang="de-DE" b="1" dirty="0"/>
              <a:t> – AI </a:t>
            </a:r>
            <a:r>
              <a:rPr lang="de-DE" b="1" dirty="0" err="1"/>
              <a:t>Agents</a:t>
            </a:r>
            <a:endParaRPr lang="en-US" b="1" dirty="0"/>
          </a:p>
        </p:txBody>
      </p:sp>
      <p:pic>
        <p:nvPicPr>
          <p:cNvPr id="24" name="Picture 23" descr="A logo with a black background&#10;&#10;Description automatically generated">
            <a:extLst>
              <a:ext uri="{FF2B5EF4-FFF2-40B4-BE49-F238E27FC236}">
                <a16:creationId xmlns:a16="http://schemas.microsoft.com/office/drawing/2014/main" id="{A487DD77-5FFE-E5C3-A60F-B43E3C9327D6}"/>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0" y="6337809"/>
            <a:ext cx="2496820" cy="374523"/>
          </a:xfrm>
          <a:prstGeom prst="rect">
            <a:avLst/>
          </a:prstGeom>
        </p:spPr>
      </p:pic>
    </p:spTree>
    <p:extLst>
      <p:ext uri="{BB962C8B-B14F-4D97-AF65-F5344CB8AC3E}">
        <p14:creationId xmlns:p14="http://schemas.microsoft.com/office/powerpoint/2010/main" val="103327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4E65-811A-6DFE-5720-C80DEB3635F7}"/>
              </a:ext>
            </a:extLst>
          </p:cNvPr>
          <p:cNvSpPr>
            <a:spLocks noGrp="1"/>
          </p:cNvSpPr>
          <p:nvPr>
            <p:ph type="title"/>
          </p:nvPr>
        </p:nvSpPr>
        <p:spPr>
          <a:xfrm>
            <a:off x="838200" y="365125"/>
            <a:ext cx="10515600" cy="467213"/>
          </a:xfrm>
        </p:spPr>
        <p:txBody>
          <a:bodyPr vert="horz" lIns="91440" tIns="45720" rIns="91440" bIns="45720" rtlCol="0" anchor="ctr">
            <a:noAutofit/>
          </a:bodyPr>
          <a:lstStyle/>
          <a:p>
            <a:r>
              <a:rPr lang="de-DE" sz="3600" dirty="0">
                <a:solidFill>
                  <a:srgbClr val="C00000"/>
                </a:solidFill>
              </a:rPr>
              <a:t>Beispiele für versteckte KI im Alltag</a:t>
            </a:r>
            <a:endParaRPr lang="en-US" sz="3600" dirty="0">
              <a:solidFill>
                <a:srgbClr val="C00000"/>
              </a:solidFill>
            </a:endParaRPr>
          </a:p>
        </p:txBody>
      </p:sp>
      <p:pic>
        <p:nvPicPr>
          <p:cNvPr id="12" name="Picture 11">
            <a:extLst>
              <a:ext uri="{FF2B5EF4-FFF2-40B4-BE49-F238E27FC236}">
                <a16:creationId xmlns:a16="http://schemas.microsoft.com/office/drawing/2014/main" id="{CF408811-1849-E031-E200-7A07C1182CD5}"/>
              </a:ext>
            </a:extLst>
          </p:cNvPr>
          <p:cNvPicPr>
            <a:picLocks noChangeAspect="1"/>
          </p:cNvPicPr>
          <p:nvPr/>
        </p:nvPicPr>
        <p:blipFill>
          <a:blip r:embed="rId3"/>
          <a:stretch>
            <a:fillRect/>
          </a:stretch>
        </p:blipFill>
        <p:spPr>
          <a:xfrm>
            <a:off x="591194" y="1242391"/>
            <a:ext cx="4470138" cy="2186609"/>
          </a:xfrm>
          <a:prstGeom prst="rect">
            <a:avLst/>
          </a:prstGeom>
        </p:spPr>
      </p:pic>
      <p:pic>
        <p:nvPicPr>
          <p:cNvPr id="18" name="Picture 17">
            <a:extLst>
              <a:ext uri="{FF2B5EF4-FFF2-40B4-BE49-F238E27FC236}">
                <a16:creationId xmlns:a16="http://schemas.microsoft.com/office/drawing/2014/main" id="{693ECC43-E479-91EC-C81C-6C1A040D5D3E}"/>
              </a:ext>
            </a:extLst>
          </p:cNvPr>
          <p:cNvPicPr>
            <a:picLocks noChangeAspect="1"/>
          </p:cNvPicPr>
          <p:nvPr/>
        </p:nvPicPr>
        <p:blipFill>
          <a:blip r:embed="rId4"/>
          <a:stretch>
            <a:fillRect/>
          </a:stretch>
        </p:blipFill>
        <p:spPr>
          <a:xfrm>
            <a:off x="5794128" y="1003851"/>
            <a:ext cx="4075429" cy="2752027"/>
          </a:xfrm>
          <a:prstGeom prst="rect">
            <a:avLst/>
          </a:prstGeom>
        </p:spPr>
      </p:pic>
      <p:pic>
        <p:nvPicPr>
          <p:cNvPr id="21" name="Picture 20" descr="A close-up of a washing machine&#10;&#10;Description automatically generated">
            <a:extLst>
              <a:ext uri="{FF2B5EF4-FFF2-40B4-BE49-F238E27FC236}">
                <a16:creationId xmlns:a16="http://schemas.microsoft.com/office/drawing/2014/main" id="{B52B3545-8B72-8DE2-ABCD-E6B6C0DF3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6215" y="1003851"/>
            <a:ext cx="1420387" cy="2126975"/>
          </a:xfrm>
          <a:prstGeom prst="rect">
            <a:avLst/>
          </a:prstGeom>
        </p:spPr>
      </p:pic>
      <p:pic>
        <p:nvPicPr>
          <p:cNvPr id="26" name="Picture 25" descr="A black refrigerator with a screen on it&#10;&#10;Description automatically generated">
            <a:extLst>
              <a:ext uri="{FF2B5EF4-FFF2-40B4-BE49-F238E27FC236}">
                <a16:creationId xmlns:a16="http://schemas.microsoft.com/office/drawing/2014/main" id="{22716CA0-F96E-81EC-6EAE-191A2726B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119" y="2594662"/>
            <a:ext cx="1270289" cy="2413550"/>
          </a:xfrm>
          <a:prstGeom prst="rect">
            <a:avLst/>
          </a:prstGeom>
        </p:spPr>
      </p:pic>
      <p:pic>
        <p:nvPicPr>
          <p:cNvPr id="29" name="Picture 28">
            <a:extLst>
              <a:ext uri="{FF2B5EF4-FFF2-40B4-BE49-F238E27FC236}">
                <a16:creationId xmlns:a16="http://schemas.microsoft.com/office/drawing/2014/main" id="{9011252B-5B13-44A6-20A5-3F27EB6D22D0}"/>
              </a:ext>
            </a:extLst>
          </p:cNvPr>
          <p:cNvPicPr>
            <a:picLocks noChangeAspect="1"/>
          </p:cNvPicPr>
          <p:nvPr/>
        </p:nvPicPr>
        <p:blipFill>
          <a:blip r:embed="rId7"/>
          <a:stretch>
            <a:fillRect/>
          </a:stretch>
        </p:blipFill>
        <p:spPr>
          <a:xfrm>
            <a:off x="6342564" y="4415597"/>
            <a:ext cx="3245346" cy="2077278"/>
          </a:xfrm>
          <a:prstGeom prst="rect">
            <a:avLst/>
          </a:prstGeom>
        </p:spPr>
      </p:pic>
      <p:pic>
        <p:nvPicPr>
          <p:cNvPr id="33" name="Picture 32">
            <a:extLst>
              <a:ext uri="{FF2B5EF4-FFF2-40B4-BE49-F238E27FC236}">
                <a16:creationId xmlns:a16="http://schemas.microsoft.com/office/drawing/2014/main" id="{4C7BD9BD-6004-C2A1-9E2F-C4FB27390973}"/>
              </a:ext>
            </a:extLst>
          </p:cNvPr>
          <p:cNvPicPr>
            <a:picLocks noChangeAspect="1"/>
          </p:cNvPicPr>
          <p:nvPr/>
        </p:nvPicPr>
        <p:blipFill>
          <a:blip r:embed="rId8"/>
          <a:stretch>
            <a:fillRect/>
          </a:stretch>
        </p:blipFill>
        <p:spPr>
          <a:xfrm>
            <a:off x="8416848" y="5600827"/>
            <a:ext cx="2256183" cy="931370"/>
          </a:xfrm>
          <a:prstGeom prst="rect">
            <a:avLst/>
          </a:prstGeom>
        </p:spPr>
      </p:pic>
      <p:pic>
        <p:nvPicPr>
          <p:cNvPr id="37" name="Picture 36">
            <a:extLst>
              <a:ext uri="{FF2B5EF4-FFF2-40B4-BE49-F238E27FC236}">
                <a16:creationId xmlns:a16="http://schemas.microsoft.com/office/drawing/2014/main" id="{ECA341F5-8B6A-C9E9-2802-51D0881BF935}"/>
              </a:ext>
            </a:extLst>
          </p:cNvPr>
          <p:cNvPicPr>
            <a:picLocks noChangeAspect="1"/>
          </p:cNvPicPr>
          <p:nvPr/>
        </p:nvPicPr>
        <p:blipFill>
          <a:blip r:embed="rId9"/>
          <a:stretch>
            <a:fillRect/>
          </a:stretch>
        </p:blipFill>
        <p:spPr>
          <a:xfrm>
            <a:off x="1518969" y="3992197"/>
            <a:ext cx="2986983" cy="2540000"/>
          </a:xfrm>
          <a:prstGeom prst="rect">
            <a:avLst/>
          </a:prstGeom>
        </p:spPr>
      </p:pic>
      <p:pic>
        <p:nvPicPr>
          <p:cNvPr id="39" name="Picture 38" descr="A logo with a black background&#10;&#10;Description automatically generated">
            <a:extLst>
              <a:ext uri="{FF2B5EF4-FFF2-40B4-BE49-F238E27FC236}">
                <a16:creationId xmlns:a16="http://schemas.microsoft.com/office/drawing/2014/main" id="{00E3BBC7-DC96-350A-FB07-6DF13766C0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224494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ch companies adding AI to their products😅 #programmer #code #artificialintelligence #ai #develo">
            <a:hlinkClick r:id="" action="ppaction://media"/>
            <a:extLst>
              <a:ext uri="{FF2B5EF4-FFF2-40B4-BE49-F238E27FC236}">
                <a16:creationId xmlns:a16="http://schemas.microsoft.com/office/drawing/2014/main" id="{D8FD2A51-D857-B2A6-A1DA-3BB2C24F1D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1500" y="381000"/>
            <a:ext cx="3429000" cy="6096000"/>
          </a:xfrm>
          <a:prstGeom prst="rect">
            <a:avLst/>
          </a:prstGeom>
        </p:spPr>
      </p:pic>
    </p:spTree>
    <p:extLst>
      <p:ext uri="{BB962C8B-B14F-4D97-AF65-F5344CB8AC3E}">
        <p14:creationId xmlns:p14="http://schemas.microsoft.com/office/powerpoint/2010/main" val="283625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14404B-23B9-4A91-6CD6-08C5001F5D4E}"/>
              </a:ext>
            </a:extLst>
          </p:cNvPr>
          <p:cNvSpPr>
            <a:spLocks noGrp="1"/>
          </p:cNvSpPr>
          <p:nvPr>
            <p:ph type="title"/>
          </p:nvPr>
        </p:nvSpPr>
        <p:spPr>
          <a:xfrm>
            <a:off x="990600" y="2574925"/>
            <a:ext cx="10515600" cy="1311275"/>
          </a:xfrm>
        </p:spPr>
        <p:txBody>
          <a:bodyPr>
            <a:normAutofit/>
          </a:bodyPr>
          <a:lstStyle/>
          <a:p>
            <a:pPr algn="ctr"/>
            <a:r>
              <a:rPr lang="de-DE" sz="3600" dirty="0">
                <a:solidFill>
                  <a:srgbClr val="C00000"/>
                </a:solidFill>
              </a:rPr>
              <a:t>Aber wie sieht eigentlich die Realität aus?</a:t>
            </a:r>
            <a:endParaRPr lang="en-US" sz="3600" dirty="0">
              <a:solidFill>
                <a:srgbClr val="C00000"/>
              </a:solidFill>
            </a:endParaRPr>
          </a:p>
        </p:txBody>
      </p:sp>
      <p:pic>
        <p:nvPicPr>
          <p:cNvPr id="2" name="Picture 1" descr="A logo with a black background&#10;&#10;Description automatically generated">
            <a:extLst>
              <a:ext uri="{FF2B5EF4-FFF2-40B4-BE49-F238E27FC236}">
                <a16:creationId xmlns:a16="http://schemas.microsoft.com/office/drawing/2014/main" id="{41B02E2C-4AC8-3A10-AC77-A71F0DC69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74256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6ABE92-F4D5-8EA6-BBB5-B42CB628F8BF}"/>
              </a:ext>
            </a:extLst>
          </p:cNvPr>
          <p:cNvPicPr>
            <a:picLocks noChangeAspect="1"/>
          </p:cNvPicPr>
          <p:nvPr/>
        </p:nvPicPr>
        <p:blipFill>
          <a:blip r:embed="rId3"/>
          <a:stretch>
            <a:fillRect/>
          </a:stretch>
        </p:blipFill>
        <p:spPr>
          <a:xfrm>
            <a:off x="1774372" y="1382488"/>
            <a:ext cx="7699842" cy="5338467"/>
          </a:xfrm>
          <a:prstGeom prst="rect">
            <a:avLst/>
          </a:prstGeom>
        </p:spPr>
      </p:pic>
      <p:sp>
        <p:nvSpPr>
          <p:cNvPr id="11" name="Title 1">
            <a:extLst>
              <a:ext uri="{FF2B5EF4-FFF2-40B4-BE49-F238E27FC236}">
                <a16:creationId xmlns:a16="http://schemas.microsoft.com/office/drawing/2014/main" id="{AD5186E2-9569-A61A-CE63-60F9498E08C2}"/>
              </a:ext>
            </a:extLst>
          </p:cNvPr>
          <p:cNvSpPr>
            <a:spLocks noGrp="1"/>
          </p:cNvSpPr>
          <p:nvPr>
            <p:ph type="title"/>
          </p:nvPr>
        </p:nvSpPr>
        <p:spPr>
          <a:xfrm>
            <a:off x="838200" y="626385"/>
            <a:ext cx="10515600" cy="756104"/>
          </a:xfrm>
        </p:spPr>
        <p:txBody>
          <a:bodyPr>
            <a:noAutofit/>
          </a:bodyPr>
          <a:lstStyle/>
          <a:p>
            <a:r>
              <a:rPr lang="de-DE" sz="3600" dirty="0">
                <a:solidFill>
                  <a:schemeClr val="accent1"/>
                </a:solidFill>
              </a:rPr>
              <a:t>Gartner Hype Cycle - </a:t>
            </a:r>
            <a:r>
              <a:rPr lang="en-US" sz="3600" dirty="0" err="1">
                <a:solidFill>
                  <a:schemeClr val="accent1"/>
                </a:solidFill>
              </a:rPr>
              <a:t>zukunftsweisende</a:t>
            </a:r>
            <a:r>
              <a:rPr lang="en-US" sz="3600" dirty="0">
                <a:solidFill>
                  <a:schemeClr val="accent1"/>
                </a:solidFill>
              </a:rPr>
              <a:t> </a:t>
            </a:r>
            <a:r>
              <a:rPr lang="en-US" sz="3600" dirty="0" err="1">
                <a:solidFill>
                  <a:schemeClr val="accent1"/>
                </a:solidFill>
              </a:rPr>
              <a:t>Technologien</a:t>
            </a:r>
            <a:endParaRPr lang="en-US" sz="3600" dirty="0">
              <a:solidFill>
                <a:schemeClr val="accent1"/>
              </a:solidFill>
            </a:endParaRPr>
          </a:p>
        </p:txBody>
      </p:sp>
      <p:pic>
        <p:nvPicPr>
          <p:cNvPr id="13" name="Picture 12" descr="A logo with a black background&#10;&#10;Description automatically generated">
            <a:extLst>
              <a:ext uri="{FF2B5EF4-FFF2-40B4-BE49-F238E27FC236}">
                <a16:creationId xmlns:a16="http://schemas.microsoft.com/office/drawing/2014/main" id="{99D80FBA-A600-C238-6C64-6061D858A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409357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9CABFD-97D2-D726-C715-01A81B738D77}"/>
              </a:ext>
            </a:extLst>
          </p:cNvPr>
          <p:cNvSpPr txBox="1"/>
          <p:nvPr/>
        </p:nvSpPr>
        <p:spPr>
          <a:xfrm>
            <a:off x="566834" y="1203739"/>
            <a:ext cx="11211509" cy="646331"/>
          </a:xfrm>
          <a:prstGeom prst="rect">
            <a:avLst/>
          </a:prstGeom>
          <a:noFill/>
        </p:spPr>
        <p:txBody>
          <a:bodyPr wrap="square" rtlCol="0">
            <a:spAutoFit/>
          </a:bodyPr>
          <a:lstStyle/>
          <a:p>
            <a:r>
              <a:rPr lang="de-DE" sz="3600" dirty="0">
                <a:solidFill>
                  <a:schemeClr val="accent1"/>
                </a:solidFill>
              </a:rPr>
              <a:t>Gartner Hype Cycle – </a:t>
            </a:r>
            <a:r>
              <a:rPr lang="en-US" sz="3600" dirty="0">
                <a:solidFill>
                  <a:schemeClr val="accent1"/>
                </a:solidFill>
              </a:rPr>
              <a:t>KI (Stand 2024, August)</a:t>
            </a:r>
          </a:p>
        </p:txBody>
      </p:sp>
      <p:grpSp>
        <p:nvGrpSpPr>
          <p:cNvPr id="16" name="Group 15">
            <a:extLst>
              <a:ext uri="{FF2B5EF4-FFF2-40B4-BE49-F238E27FC236}">
                <a16:creationId xmlns:a16="http://schemas.microsoft.com/office/drawing/2014/main" id="{BE46026E-0A28-E833-4B15-DDDFC888E72A}"/>
              </a:ext>
            </a:extLst>
          </p:cNvPr>
          <p:cNvGrpSpPr/>
          <p:nvPr/>
        </p:nvGrpSpPr>
        <p:grpSpPr>
          <a:xfrm>
            <a:off x="566835" y="2532742"/>
            <a:ext cx="6247622" cy="3748313"/>
            <a:chOff x="566835" y="1814287"/>
            <a:chExt cx="4858428" cy="3229426"/>
          </a:xfrm>
        </p:grpSpPr>
        <p:pic>
          <p:nvPicPr>
            <p:cNvPr id="11" name="Picture 10">
              <a:extLst>
                <a:ext uri="{FF2B5EF4-FFF2-40B4-BE49-F238E27FC236}">
                  <a16:creationId xmlns:a16="http://schemas.microsoft.com/office/drawing/2014/main" id="{98A8CAA7-5C0C-2341-44B5-667F9A7C694B}"/>
                </a:ext>
              </a:extLst>
            </p:cNvPr>
            <p:cNvPicPr>
              <a:picLocks noChangeAspect="1"/>
            </p:cNvPicPr>
            <p:nvPr/>
          </p:nvPicPr>
          <p:blipFill>
            <a:blip r:embed="rId3"/>
            <a:stretch>
              <a:fillRect/>
            </a:stretch>
          </p:blipFill>
          <p:spPr>
            <a:xfrm>
              <a:off x="566835" y="1814287"/>
              <a:ext cx="4858428" cy="3229426"/>
            </a:xfrm>
            <a:prstGeom prst="rect">
              <a:avLst/>
            </a:prstGeom>
          </p:spPr>
        </p:pic>
        <p:cxnSp>
          <p:nvCxnSpPr>
            <p:cNvPr id="10" name="Straight Arrow Connector 9">
              <a:extLst>
                <a:ext uri="{FF2B5EF4-FFF2-40B4-BE49-F238E27FC236}">
                  <a16:creationId xmlns:a16="http://schemas.microsoft.com/office/drawing/2014/main" id="{165756FD-A9ED-2405-7A28-82C54129517D}"/>
                </a:ext>
              </a:extLst>
            </p:cNvPr>
            <p:cNvCxnSpPr>
              <a:cxnSpLocks/>
            </p:cNvCxnSpPr>
            <p:nvPr/>
          </p:nvCxnSpPr>
          <p:spPr>
            <a:xfrm flipH="1">
              <a:off x="1910142" y="2943735"/>
              <a:ext cx="190800" cy="4852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0" name="Rectangle 4">
            <a:extLst>
              <a:ext uri="{FF2B5EF4-FFF2-40B4-BE49-F238E27FC236}">
                <a16:creationId xmlns:a16="http://schemas.microsoft.com/office/drawing/2014/main" id="{69013AF4-F771-E847-FF6F-328C3B49F738}"/>
              </a:ext>
            </a:extLst>
          </p:cNvPr>
          <p:cNvSpPr>
            <a:spLocks noChangeArrowheads="1"/>
          </p:cNvSpPr>
          <p:nvPr/>
        </p:nvSpPr>
        <p:spPr bwMode="auto">
          <a:xfrm>
            <a:off x="7228114" y="237649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4">
            <a:extLst>
              <a:ext uri="{FF2B5EF4-FFF2-40B4-BE49-F238E27FC236}">
                <a16:creationId xmlns:a16="http://schemas.microsoft.com/office/drawing/2014/main" id="{BBDCF069-A1A2-7271-9BF3-CF891ABDB4D3}"/>
              </a:ext>
            </a:extLst>
          </p:cNvPr>
          <p:cNvSpPr>
            <a:spLocks noChangeArrowheads="1"/>
          </p:cNvSpPr>
          <p:nvPr/>
        </p:nvSpPr>
        <p:spPr bwMode="auto">
          <a:xfrm>
            <a:off x="7380514" y="252889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Box 22">
            <a:extLst>
              <a:ext uri="{FF2B5EF4-FFF2-40B4-BE49-F238E27FC236}">
                <a16:creationId xmlns:a16="http://schemas.microsoft.com/office/drawing/2014/main" id="{60F50D7B-180A-C2A7-2688-3EFE0D3122FB}"/>
              </a:ext>
            </a:extLst>
          </p:cNvPr>
          <p:cNvSpPr txBox="1"/>
          <p:nvPr/>
        </p:nvSpPr>
        <p:spPr>
          <a:xfrm>
            <a:off x="7130143" y="2482724"/>
            <a:ext cx="4433521" cy="1846659"/>
          </a:xfrm>
          <a:prstGeom prst="rect">
            <a:avLst/>
          </a:prstGeom>
          <a:noFill/>
        </p:spPr>
        <p:txBody>
          <a:bodyPr wrap="none" rtlCol="0">
            <a:spAutoFit/>
          </a:bodyPr>
          <a:lstStyle/>
          <a:p>
            <a:r>
              <a:rPr lang="en-US" b="1" dirty="0" err="1"/>
              <a:t>Gipfel</a:t>
            </a:r>
            <a:r>
              <a:rPr lang="en-US" b="1" dirty="0"/>
              <a:t> der </a:t>
            </a:r>
            <a:r>
              <a:rPr lang="en-US" b="1" dirty="0" err="1"/>
              <a:t>überzogenen</a:t>
            </a:r>
            <a:r>
              <a:rPr lang="en-US" b="1" dirty="0"/>
              <a:t> </a:t>
            </a:r>
            <a:r>
              <a:rPr lang="en-US" b="1" dirty="0" err="1"/>
              <a:t>Erwartungen</a:t>
            </a:r>
            <a:r>
              <a:rPr lang="de-DE" b="1" dirty="0"/>
              <a:t>: </a:t>
            </a:r>
            <a:br>
              <a:rPr lang="de-DE" b="1" dirty="0"/>
            </a:br>
            <a:r>
              <a:rPr lang="de-DE" sz="1600" i="1" dirty="0"/>
              <a:t>In diese Phase überstürzen sich </a:t>
            </a:r>
          </a:p>
          <a:p>
            <a:r>
              <a:rPr lang="de-DE" sz="1600" i="1" dirty="0"/>
              <a:t>die Berichte und erzeugen oft übertriebenen</a:t>
            </a:r>
          </a:p>
          <a:p>
            <a:r>
              <a:rPr lang="de-DE" sz="1600" i="1" dirty="0"/>
              <a:t> </a:t>
            </a:r>
            <a:r>
              <a:rPr lang="de-DE" sz="1600" i="1" dirty="0">
                <a:hlinkClick r:id="rId4" tooltip="Enthusiasmus">
                  <a:extLst>
                    <a:ext uri="{A12FA001-AC4F-418D-AE19-62706E023703}">
                      <ahyp:hlinkClr xmlns:ahyp="http://schemas.microsoft.com/office/drawing/2018/hyperlinkcolor" val="tx"/>
                    </a:ext>
                  </a:extLst>
                </a:hlinkClick>
              </a:rPr>
              <a:t>Enthusiasmus</a:t>
            </a:r>
            <a:r>
              <a:rPr lang="de-DE" sz="1600" i="1" dirty="0"/>
              <a:t> und unrealistische </a:t>
            </a:r>
            <a:r>
              <a:rPr lang="de-DE" sz="1600" i="1" dirty="0">
                <a:hlinkClick r:id="rId5" tooltip="Erwartung (Soziologie)">
                  <a:extLst>
                    <a:ext uri="{A12FA001-AC4F-418D-AE19-62706E023703}">
                      <ahyp:hlinkClr xmlns:ahyp="http://schemas.microsoft.com/office/drawing/2018/hyperlinkcolor" val="tx"/>
                    </a:ext>
                  </a:extLst>
                </a:hlinkClick>
              </a:rPr>
              <a:t>Erwartungen</a:t>
            </a:r>
            <a:r>
              <a:rPr lang="de-DE" sz="1600" i="1" dirty="0"/>
              <a:t>. </a:t>
            </a:r>
          </a:p>
          <a:p>
            <a:r>
              <a:rPr lang="de-DE" sz="1600" i="1" dirty="0"/>
              <a:t>Es mag durchaus erfolgreiche Anwendungen </a:t>
            </a:r>
          </a:p>
          <a:p>
            <a:r>
              <a:rPr lang="de-DE" sz="1600" i="1" dirty="0"/>
              <a:t>der neuen Technologie geben, aber die meisten </a:t>
            </a:r>
          </a:p>
          <a:p>
            <a:r>
              <a:rPr lang="de-DE" sz="1600" i="1" dirty="0"/>
              <a:t>kämpfen mit Kinderkrankheiten.</a:t>
            </a:r>
            <a:endParaRPr lang="en-US" sz="1600" b="1" i="1" dirty="0"/>
          </a:p>
        </p:txBody>
      </p:sp>
      <p:sp>
        <p:nvSpPr>
          <p:cNvPr id="24" name="TextBox 23">
            <a:extLst>
              <a:ext uri="{FF2B5EF4-FFF2-40B4-BE49-F238E27FC236}">
                <a16:creationId xmlns:a16="http://schemas.microsoft.com/office/drawing/2014/main" id="{159D0DE1-24EF-BB81-DB8D-0ABDDE4623B2}"/>
              </a:ext>
            </a:extLst>
          </p:cNvPr>
          <p:cNvSpPr txBox="1"/>
          <p:nvPr/>
        </p:nvSpPr>
        <p:spPr>
          <a:xfrm>
            <a:off x="7130143" y="4855810"/>
            <a:ext cx="4927696" cy="1354217"/>
          </a:xfrm>
          <a:prstGeom prst="rect">
            <a:avLst/>
          </a:prstGeom>
          <a:noFill/>
        </p:spPr>
        <p:txBody>
          <a:bodyPr wrap="none" rtlCol="0">
            <a:spAutoFit/>
          </a:bodyPr>
          <a:lstStyle/>
          <a:p>
            <a:r>
              <a:rPr lang="en-US" b="1" dirty="0"/>
              <a:t>Tal der </a:t>
            </a:r>
            <a:r>
              <a:rPr lang="en-US" b="1" dirty="0" err="1"/>
              <a:t>Enttäuschungen</a:t>
            </a:r>
            <a:r>
              <a:rPr lang="de-DE" b="1" dirty="0"/>
              <a:t>: </a:t>
            </a:r>
            <a:br>
              <a:rPr lang="de-DE" b="1" dirty="0"/>
            </a:br>
            <a:r>
              <a:rPr lang="de-DE" sz="1600" i="1" dirty="0"/>
              <a:t>Technologien kommen im Tal der Enttäuschungen an,</a:t>
            </a:r>
          </a:p>
          <a:p>
            <a:r>
              <a:rPr lang="de-DE" sz="1600" i="1" dirty="0"/>
              <a:t> weil sie nicht alle Erwartungen erfüllen können und</a:t>
            </a:r>
          </a:p>
          <a:p>
            <a:r>
              <a:rPr lang="de-DE" sz="1600" i="1" dirty="0"/>
              <a:t>schnell nicht mehr aktuell sind. Als Konsequenz ebbt </a:t>
            </a:r>
          </a:p>
          <a:p>
            <a:r>
              <a:rPr lang="de-DE" sz="1600" i="1" dirty="0"/>
              <a:t>die Berichterstattung ab.</a:t>
            </a:r>
            <a:endParaRPr lang="en-US" sz="1600" b="1" i="1" dirty="0"/>
          </a:p>
        </p:txBody>
      </p:sp>
      <p:pic>
        <p:nvPicPr>
          <p:cNvPr id="25" name="Picture 24" descr="A logo with a black background&#10;&#10;Description automatically generated">
            <a:extLst>
              <a:ext uri="{FF2B5EF4-FFF2-40B4-BE49-F238E27FC236}">
                <a16:creationId xmlns:a16="http://schemas.microsoft.com/office/drawing/2014/main" id="{3ABDB16B-9971-2043-BACB-07744480E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514" y="277444"/>
            <a:ext cx="2629118" cy="394368"/>
          </a:xfrm>
          <a:prstGeom prst="rect">
            <a:avLst/>
          </a:prstGeom>
        </p:spPr>
      </p:pic>
    </p:spTree>
    <p:extLst>
      <p:ext uri="{BB962C8B-B14F-4D97-AF65-F5344CB8AC3E}">
        <p14:creationId xmlns:p14="http://schemas.microsoft.com/office/powerpoint/2010/main" val="4224219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860b72c-4731-4c1f-a49f-a5e30e439e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347632ABF004C4EA1C5CEECBCA95ABD" ma:contentTypeVersion="12" ma:contentTypeDescription="Ein neues Dokument erstellen." ma:contentTypeScope="" ma:versionID="9e86edb99caa145b94fd5b3b234e7e51">
  <xsd:schema xmlns:xsd="http://www.w3.org/2001/XMLSchema" xmlns:xs="http://www.w3.org/2001/XMLSchema" xmlns:p="http://schemas.microsoft.com/office/2006/metadata/properties" xmlns:ns3="f860b72c-4731-4c1f-a49f-a5e30e439ea3" xmlns:ns4="610eabc3-64ff-493f-8822-c7ce9784c58c" targetNamespace="http://schemas.microsoft.com/office/2006/metadata/properties" ma:root="true" ma:fieldsID="c3513d61c9de17a4f229be3f88ad975a" ns3:_="" ns4:_="">
    <xsd:import namespace="f860b72c-4731-4c1f-a49f-a5e30e439ea3"/>
    <xsd:import namespace="610eabc3-64ff-493f-8822-c7ce9784c5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_activity" minOccurs="0"/>
                <xsd:element ref="ns3:MediaServiceObjectDetectorVersions" minOccurs="0"/>
                <xsd:element ref="ns3:MediaService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60b72c-4731-4c1f-a49f-a5e30e439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0eabc3-64ff-493f-8822-c7ce9784c58c"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8D82DE-B7AF-4F5B-8930-664F9051D771}">
  <ds:schemaRefs>
    <ds:schemaRef ds:uri="http://schemas.openxmlformats.org/package/2006/metadata/core-properties"/>
    <ds:schemaRef ds:uri="http://schemas.microsoft.com/office/2006/documentManagement/types"/>
    <ds:schemaRef ds:uri="f860b72c-4731-4c1f-a49f-a5e30e439ea3"/>
    <ds:schemaRef ds:uri="http://purl.org/dc/elements/1.1/"/>
    <ds:schemaRef ds:uri="http://purl.org/dc/terms/"/>
    <ds:schemaRef ds:uri="http://purl.org/dc/dcmitype/"/>
    <ds:schemaRef ds:uri="http://schemas.microsoft.com/office/infopath/2007/PartnerControls"/>
    <ds:schemaRef ds:uri="610eabc3-64ff-493f-8822-c7ce9784c58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FDB6486-DC74-4EB3-A8D2-0361E2D5B984}">
  <ds:schemaRefs>
    <ds:schemaRef ds:uri="http://schemas.microsoft.com/sharepoint/v3/contenttype/forms"/>
  </ds:schemaRefs>
</ds:datastoreItem>
</file>

<file path=customXml/itemProps3.xml><?xml version="1.0" encoding="utf-8"?>
<ds:datastoreItem xmlns:ds="http://schemas.openxmlformats.org/officeDocument/2006/customXml" ds:itemID="{DA5657CA-1C9C-437E-A4E8-C792CFE392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60b72c-4731-4c1f-a49f-a5e30e439ea3"/>
    <ds:schemaRef ds:uri="610eabc3-64ff-493f-8822-c7ce9784c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2811</TotalTime>
  <Words>3712</Words>
  <Application>Microsoft Office PowerPoint</Application>
  <PresentationFormat>Widescreen</PresentationFormat>
  <Paragraphs>682</Paragraphs>
  <Slides>38</Slides>
  <Notes>38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Aptos</vt:lpstr>
      <vt:lpstr>Aptos Display</vt:lpstr>
      <vt:lpstr>Arial</vt:lpstr>
      <vt:lpstr>Bookman Old Style</vt:lpstr>
      <vt:lpstr>Calibri</vt:lpstr>
      <vt:lpstr>Canva Sans</vt:lpstr>
      <vt:lpstr>Canva Sans Bold Italics</vt:lpstr>
      <vt:lpstr>Canva Sans Italics</vt:lpstr>
      <vt:lpstr>Open Sans</vt:lpstr>
      <vt:lpstr>Source Sans VF</vt:lpstr>
      <vt:lpstr>Times New Roman</vt:lpstr>
      <vt:lpstr>Wingdings</vt:lpstr>
      <vt:lpstr>Office Theme</vt:lpstr>
      <vt:lpstr>PowerPoint Presentation</vt:lpstr>
      <vt:lpstr>PowerPoint Presentation</vt:lpstr>
      <vt:lpstr>PowerPoint Presentation</vt:lpstr>
      <vt:lpstr>Beispiele für offensichtliche KI</vt:lpstr>
      <vt:lpstr>Beispiele für versteckte KI im Alltag</vt:lpstr>
      <vt:lpstr>PowerPoint Presentation</vt:lpstr>
      <vt:lpstr>Aber wie sieht eigentlich die Realität aus?</vt:lpstr>
      <vt:lpstr>Gartner Hype Cycle - zukunftsweisende Technologien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KI-Strategie: Versicherungsbranche Sachversicherung</vt:lpstr>
      <vt:lpstr>PowerPoint Presentation</vt:lpstr>
      <vt:lpstr>PowerPoint Presentation</vt:lpstr>
      <vt:lpstr>Beispiele von Versicherungsprodukten die höchstwahrscheinlich KI einsetzen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Irina Weiß-Avetisyan</dc:creator>
  <cp:lastModifiedBy>Irina Weiß-Avetisyan</cp:lastModifiedBy>
  <cp:revision>128</cp:revision>
  <cp:lastPrinted>2024-08-23T10:15:04Z</cp:lastPrinted>
  <dcterms:created xsi:type="dcterms:W3CDTF">2024-07-23T08:51:18Z</dcterms:created>
  <dcterms:modified xsi:type="dcterms:W3CDTF">2024-08-23T10:19:34Z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0x0101003347632ABF004C4EA1C5CEECBCA95ABD</vt:lpwstr>
  </property>
</Properties>
</file>